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6" r:id="rId2"/>
    <p:sldId id="260" r:id="rId3"/>
    <p:sldId id="276" r:id="rId4"/>
    <p:sldId id="259" r:id="rId5"/>
    <p:sldId id="277" r:id="rId6"/>
    <p:sldId id="278" r:id="rId7"/>
    <p:sldId id="279" r:id="rId8"/>
    <p:sldId id="262" r:id="rId9"/>
    <p:sldId id="263" r:id="rId10"/>
    <p:sldId id="273" r:id="rId11"/>
    <p:sldId id="275" r:id="rId12"/>
    <p:sldId id="267" r:id="rId13"/>
    <p:sldId id="264" r:id="rId14"/>
    <p:sldId id="280" r:id="rId15"/>
    <p:sldId id="25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an Williams" initials="DW" lastIdx="1" clrIdx="0">
    <p:extLst/>
  </p:cmAuthor>
  <p:cmAuthor id="2" name="Dean Williams" initials="DW [2]" lastIdx="1" clrIdx="1">
    <p:extLst/>
  </p:cmAuthor>
  <p:cmAuthor id="3" name="Dean Williams" initials="DW [3]" lastIdx="1" clrIdx="2">
    <p:extLst/>
  </p:cmAuthor>
  <p:cmAuthor id="4" name="Dean Williams" initials="DW [4]" lastIdx="1" clrIdx="3">
    <p:extLst/>
  </p:cmAuthor>
  <p:cmAuthor id="5" name="Dean Williams" initials="DW [5]" lastIdx="1" clrIdx="4">
    <p:extLst/>
  </p:cmAuthor>
  <p:cmAuthor id="6" name="Dean Williams" initials="DW [6]" lastIdx="1" clrIdx="5">
    <p:extLst/>
  </p:cmAuthor>
  <p:cmAuthor id="7" name="Dean Williams" initials="DW [7]" lastIdx="1" clrIdx="6">
    <p:extLst/>
  </p:cmAuthor>
  <p:cmAuthor id="8" name="Dean Williams" initials="DW [8]" lastIdx="1" clrIdx="7">
    <p:extLst/>
  </p:cmAuthor>
  <p:cmAuthor id="9" name="Dean Williams" initials="DW [9]" lastIdx="1" clrIdx="8">
    <p:extLst/>
  </p:cmAuthor>
  <p:cmAuthor id="10" name="Dean Williams" initials="DW [10]" lastIdx="1" clrIdx="9">
    <p:extLst/>
  </p:cmAuthor>
  <p:cmAuthor id="11" name="Dean Williams" initials="DW [11]" lastIdx="1" clrIdx="10">
    <p:extLst/>
  </p:cmAuthor>
  <p:cmAuthor id="12" name="Dean Williams" initials="DW [12]" lastIdx="1" clrIdx="11">
    <p:extLst/>
  </p:cmAuthor>
  <p:cmAuthor id="13" name="Dean Williams" initials="DW [13]" lastIdx="1" clrIdx="12">
    <p:extLst/>
  </p:cmAuthor>
  <p:cmAuthor id="14" name="Dean Williams" initials="DW [14]" lastIdx="1" clrIdx="13">
    <p:extLst/>
  </p:cmAuthor>
  <p:cmAuthor id="15" name="Dean Williams" initials="DW [15]" lastIdx="1" clrIdx="1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76092"/>
    <a:srgbClr val="8F08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27"/>
    <p:restoredTop sz="79282"/>
  </p:normalViewPr>
  <p:slideViewPr>
    <p:cSldViewPr snapToGrid="0" snapToObjects="1">
      <p:cViewPr varScale="1">
        <p:scale>
          <a:sx n="82" d="100"/>
          <a:sy n="82" d="100"/>
        </p:scale>
        <p:origin x="184" y="432"/>
      </p:cViewPr>
      <p:guideLst/>
    </p:cSldViewPr>
  </p:slideViewPr>
  <p:notesTextViewPr>
    <p:cViewPr>
      <p:scale>
        <a:sx n="1" d="1"/>
        <a:sy n="1" d="1"/>
      </p:scale>
      <p:origin x="0" y="0"/>
    </p:cViewPr>
  </p:notesTextViewPr>
  <p:notesViewPr>
    <p:cSldViewPr snapToGrid="0" snapToObjects="1">
      <p:cViewPr varScale="1">
        <p:scale>
          <a:sx n="134" d="100"/>
          <a:sy n="134" d="100"/>
        </p:scale>
        <p:origin x="2824" y="20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handoutMaster" Target="handoutMasters/handoutMaster1.xml"/><Relationship Id="rId1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5" dt="2017-05-16T05:25:17.253" idx="1">
    <p:pos x="2803" y="3293"/>
    <p:text>In your presentation, you are focusing on scientific research integration into ESGF that is beneficial to BER and the Earth science communities.  This also includes "visualization" and "Exploratory Analysis".</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33A57F-BDE1-C342-B6BB-A65CE47ECBC3}" type="doc">
      <dgm:prSet loTypeId="urn:microsoft.com/office/officeart/2005/8/layout/venn1" loCatId="" qsTypeId="urn:microsoft.com/office/officeart/2005/8/quickstyle/simple2" qsCatId="simple" csTypeId="urn:microsoft.com/office/officeart/2005/8/colors/colorful4" csCatId="colorful" phldr="1"/>
      <dgm:spPr/>
    </dgm:pt>
    <dgm:pt modelId="{CFF21BC6-26B4-6642-8EF4-827EB5835D68}">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dirty="0"/>
        </a:p>
      </dgm:t>
    </dgm:pt>
    <dgm:pt modelId="{7063C64F-6DD8-C84C-8AC4-79F3BB34BA66}" type="parTrans" cxnId="{B1DA309A-F92C-1B46-B634-E834B16F0CE9}">
      <dgm:prSet/>
      <dgm:spPr/>
      <dgm:t>
        <a:bodyPr/>
        <a:lstStyle/>
        <a:p>
          <a:endParaRPr lang="en-US"/>
        </a:p>
      </dgm:t>
    </dgm:pt>
    <dgm:pt modelId="{0207C064-71E2-1442-B8CF-2890560FF290}" type="sibTrans" cxnId="{B1DA309A-F92C-1B46-B634-E834B16F0CE9}">
      <dgm:prSet/>
      <dgm:spPr/>
      <dgm:t>
        <a:bodyPr/>
        <a:lstStyle/>
        <a:p>
          <a:endParaRPr lang="en-US"/>
        </a:p>
      </dgm:t>
    </dgm:pt>
    <dgm:pt modelId="{6FBC0BD9-072D-DB42-B422-35B123D1AC05}">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dgm:t>
    </dgm:pt>
    <dgm:pt modelId="{338E9AA7-222D-9E47-ACD5-39DBC39C6E47}" type="parTrans" cxnId="{0F8680C2-DBD5-FD49-88F9-1E59834744A5}">
      <dgm:prSet/>
      <dgm:spPr/>
      <dgm:t>
        <a:bodyPr/>
        <a:lstStyle/>
        <a:p>
          <a:endParaRPr lang="en-US"/>
        </a:p>
      </dgm:t>
    </dgm:pt>
    <dgm:pt modelId="{477E7A16-C486-F740-ABF1-D404C892215E}" type="sibTrans" cxnId="{0F8680C2-DBD5-FD49-88F9-1E59834744A5}">
      <dgm:prSet/>
      <dgm:spPr/>
      <dgm:t>
        <a:bodyPr/>
        <a:lstStyle/>
        <a:p>
          <a:endParaRPr lang="en-US"/>
        </a:p>
      </dgm:t>
    </dgm:pt>
    <dgm:pt modelId="{0EBCED18-2813-F54A-AC6B-22611501C2BB}">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dirty="0"/>
        </a:p>
      </dgm:t>
    </dgm:pt>
    <dgm:pt modelId="{A7DFF8CD-DA42-5944-91EF-1157C834F572}" type="parTrans" cxnId="{7E430D1C-D5E8-6049-9057-79EB9B57E2CC}">
      <dgm:prSet/>
      <dgm:spPr/>
      <dgm:t>
        <a:bodyPr/>
        <a:lstStyle/>
        <a:p>
          <a:endParaRPr lang="en-US"/>
        </a:p>
      </dgm:t>
    </dgm:pt>
    <dgm:pt modelId="{CCA28E89-8702-6D4D-8BE7-2E98394A8354}" type="sibTrans" cxnId="{7E430D1C-D5E8-6049-9057-79EB9B57E2CC}">
      <dgm:prSet/>
      <dgm:spPr/>
      <dgm:t>
        <a:bodyPr/>
        <a:lstStyle/>
        <a:p>
          <a:endParaRPr lang="en-US"/>
        </a:p>
      </dgm:t>
    </dgm:pt>
    <dgm:pt modelId="{FDFAB0BF-6302-FE43-AC47-089A10A91181}" type="pres">
      <dgm:prSet presAssocID="{4533A57F-BDE1-C342-B6BB-A65CE47ECBC3}" presName="compositeShape" presStyleCnt="0">
        <dgm:presLayoutVars>
          <dgm:chMax val="7"/>
          <dgm:dir/>
          <dgm:resizeHandles val="exact"/>
        </dgm:presLayoutVars>
      </dgm:prSet>
      <dgm:spPr/>
    </dgm:pt>
    <dgm:pt modelId="{B4663D79-BD46-7749-A14E-70CD12583671}" type="pres">
      <dgm:prSet presAssocID="{CFF21BC6-26B4-6642-8EF4-827EB5835D68}" presName="circ1" presStyleLbl="vennNode1" presStyleIdx="0" presStyleCnt="3" custLinFactNeighborY="5177"/>
      <dgm:spPr/>
      <dgm:t>
        <a:bodyPr/>
        <a:lstStyle/>
        <a:p>
          <a:endParaRPr lang="en-US"/>
        </a:p>
      </dgm:t>
    </dgm:pt>
    <dgm:pt modelId="{193F3CF4-FC0F-7644-889E-5BA46E1D3300}" type="pres">
      <dgm:prSet presAssocID="{CFF21BC6-26B4-6642-8EF4-827EB5835D68}" presName="circ1Tx" presStyleLbl="revTx" presStyleIdx="0" presStyleCnt="0">
        <dgm:presLayoutVars>
          <dgm:chMax val="0"/>
          <dgm:chPref val="0"/>
          <dgm:bulletEnabled val="1"/>
        </dgm:presLayoutVars>
      </dgm:prSet>
      <dgm:spPr/>
      <dgm:t>
        <a:bodyPr/>
        <a:lstStyle/>
        <a:p>
          <a:endParaRPr lang="en-US"/>
        </a:p>
      </dgm:t>
    </dgm:pt>
    <dgm:pt modelId="{82F2485E-6D6A-B14F-8BFC-273799451D02}" type="pres">
      <dgm:prSet presAssocID="{0EBCED18-2813-F54A-AC6B-22611501C2BB}" presName="circ2" presStyleLbl="vennNode1" presStyleIdx="1" presStyleCnt="3" custLinFactNeighborY="-11325"/>
      <dgm:spPr/>
      <dgm:t>
        <a:bodyPr/>
        <a:lstStyle/>
        <a:p>
          <a:endParaRPr lang="en-US"/>
        </a:p>
      </dgm:t>
    </dgm:pt>
    <dgm:pt modelId="{88C51206-AEC1-A24C-A0A6-D7D330CC0C3D}" type="pres">
      <dgm:prSet presAssocID="{0EBCED18-2813-F54A-AC6B-22611501C2BB}" presName="circ2Tx" presStyleLbl="revTx" presStyleIdx="0" presStyleCnt="0">
        <dgm:presLayoutVars>
          <dgm:chMax val="0"/>
          <dgm:chPref val="0"/>
          <dgm:bulletEnabled val="1"/>
        </dgm:presLayoutVars>
      </dgm:prSet>
      <dgm:spPr/>
      <dgm:t>
        <a:bodyPr/>
        <a:lstStyle/>
        <a:p>
          <a:endParaRPr lang="en-US"/>
        </a:p>
      </dgm:t>
    </dgm:pt>
    <dgm:pt modelId="{25921788-C152-F74F-881A-B3E58B861031}" type="pres">
      <dgm:prSet presAssocID="{6FBC0BD9-072D-DB42-B422-35B123D1AC05}" presName="circ3" presStyleLbl="vennNode1" presStyleIdx="2" presStyleCnt="3" custLinFactNeighborY="-11325"/>
      <dgm:spPr/>
      <dgm:t>
        <a:bodyPr/>
        <a:lstStyle/>
        <a:p>
          <a:endParaRPr lang="en-US"/>
        </a:p>
      </dgm:t>
    </dgm:pt>
    <dgm:pt modelId="{DC89BAE4-8723-714D-9009-819B2990A93C}" type="pres">
      <dgm:prSet presAssocID="{6FBC0BD9-072D-DB42-B422-35B123D1AC05}" presName="circ3Tx" presStyleLbl="revTx" presStyleIdx="0" presStyleCnt="0">
        <dgm:presLayoutVars>
          <dgm:chMax val="0"/>
          <dgm:chPref val="0"/>
          <dgm:bulletEnabled val="1"/>
        </dgm:presLayoutVars>
      </dgm:prSet>
      <dgm:spPr/>
      <dgm:t>
        <a:bodyPr/>
        <a:lstStyle/>
        <a:p>
          <a:endParaRPr lang="en-US"/>
        </a:p>
      </dgm:t>
    </dgm:pt>
  </dgm:ptLst>
  <dgm:cxnLst>
    <dgm:cxn modelId="{B1DA309A-F92C-1B46-B634-E834B16F0CE9}" srcId="{4533A57F-BDE1-C342-B6BB-A65CE47ECBC3}" destId="{CFF21BC6-26B4-6642-8EF4-827EB5835D68}" srcOrd="0" destOrd="0" parTransId="{7063C64F-6DD8-C84C-8AC4-79F3BB34BA66}" sibTransId="{0207C064-71E2-1442-B8CF-2890560FF290}"/>
    <dgm:cxn modelId="{378319F7-B1D1-9E4D-8A8C-3FE0C2A00784}" type="presOf" srcId="{6FBC0BD9-072D-DB42-B422-35B123D1AC05}" destId="{DC89BAE4-8723-714D-9009-819B2990A93C}" srcOrd="1" destOrd="0" presId="urn:microsoft.com/office/officeart/2005/8/layout/venn1"/>
    <dgm:cxn modelId="{17D9FE1E-B6E9-2243-8858-9DEF5B3BFD49}" type="presOf" srcId="{CFF21BC6-26B4-6642-8EF4-827EB5835D68}" destId="{193F3CF4-FC0F-7644-889E-5BA46E1D3300}" srcOrd="1" destOrd="0" presId="urn:microsoft.com/office/officeart/2005/8/layout/venn1"/>
    <dgm:cxn modelId="{7E430D1C-D5E8-6049-9057-79EB9B57E2CC}" srcId="{4533A57F-BDE1-C342-B6BB-A65CE47ECBC3}" destId="{0EBCED18-2813-F54A-AC6B-22611501C2BB}" srcOrd="1" destOrd="0" parTransId="{A7DFF8CD-DA42-5944-91EF-1157C834F572}" sibTransId="{CCA28E89-8702-6D4D-8BE7-2E98394A8354}"/>
    <dgm:cxn modelId="{8E3F530E-3BA0-D14E-84FF-A6A120ED2AD8}" type="presOf" srcId="{CFF21BC6-26B4-6642-8EF4-827EB5835D68}" destId="{B4663D79-BD46-7749-A14E-70CD12583671}" srcOrd="0" destOrd="0" presId="urn:microsoft.com/office/officeart/2005/8/layout/venn1"/>
    <dgm:cxn modelId="{3CDD47FF-3EDE-EA40-AA83-B7FABF87B263}" type="presOf" srcId="{0EBCED18-2813-F54A-AC6B-22611501C2BB}" destId="{82F2485E-6D6A-B14F-8BFC-273799451D02}" srcOrd="0" destOrd="0" presId="urn:microsoft.com/office/officeart/2005/8/layout/venn1"/>
    <dgm:cxn modelId="{0F8680C2-DBD5-FD49-88F9-1E59834744A5}" srcId="{4533A57F-BDE1-C342-B6BB-A65CE47ECBC3}" destId="{6FBC0BD9-072D-DB42-B422-35B123D1AC05}" srcOrd="2" destOrd="0" parTransId="{338E9AA7-222D-9E47-ACD5-39DBC39C6E47}" sibTransId="{477E7A16-C486-F740-ABF1-D404C892215E}"/>
    <dgm:cxn modelId="{C45CA688-E6BE-B541-BC74-9557A5B19462}" type="presOf" srcId="{6FBC0BD9-072D-DB42-B422-35B123D1AC05}" destId="{25921788-C152-F74F-881A-B3E58B861031}" srcOrd="0" destOrd="0" presId="urn:microsoft.com/office/officeart/2005/8/layout/venn1"/>
    <dgm:cxn modelId="{91F7A00A-D827-E44E-AFFC-057D1E9A373E}" type="presOf" srcId="{4533A57F-BDE1-C342-B6BB-A65CE47ECBC3}" destId="{FDFAB0BF-6302-FE43-AC47-089A10A91181}" srcOrd="0" destOrd="0" presId="urn:microsoft.com/office/officeart/2005/8/layout/venn1"/>
    <dgm:cxn modelId="{E1964900-2F26-284E-B836-C49B8B8348C3}" type="presOf" srcId="{0EBCED18-2813-F54A-AC6B-22611501C2BB}" destId="{88C51206-AEC1-A24C-A0A6-D7D330CC0C3D}" srcOrd="1" destOrd="0" presId="urn:microsoft.com/office/officeart/2005/8/layout/venn1"/>
    <dgm:cxn modelId="{31681A53-89A4-3743-BDA7-D146E0EB281B}" type="presParOf" srcId="{FDFAB0BF-6302-FE43-AC47-089A10A91181}" destId="{B4663D79-BD46-7749-A14E-70CD12583671}" srcOrd="0" destOrd="0" presId="urn:microsoft.com/office/officeart/2005/8/layout/venn1"/>
    <dgm:cxn modelId="{9BAD7337-90E6-574B-867D-A4B8EC005D57}" type="presParOf" srcId="{FDFAB0BF-6302-FE43-AC47-089A10A91181}" destId="{193F3CF4-FC0F-7644-889E-5BA46E1D3300}" srcOrd="1" destOrd="0" presId="urn:microsoft.com/office/officeart/2005/8/layout/venn1"/>
    <dgm:cxn modelId="{DD3A4E11-39A5-7F47-A5D7-EFD3960126F5}" type="presParOf" srcId="{FDFAB0BF-6302-FE43-AC47-089A10A91181}" destId="{82F2485E-6D6A-B14F-8BFC-273799451D02}" srcOrd="2" destOrd="0" presId="urn:microsoft.com/office/officeart/2005/8/layout/venn1"/>
    <dgm:cxn modelId="{35474D46-13F0-2347-9D86-E0F926F9A5E5}" type="presParOf" srcId="{FDFAB0BF-6302-FE43-AC47-089A10A91181}" destId="{88C51206-AEC1-A24C-A0A6-D7D330CC0C3D}" srcOrd="3" destOrd="0" presId="urn:microsoft.com/office/officeart/2005/8/layout/venn1"/>
    <dgm:cxn modelId="{9474E428-FF40-1F45-87E1-C169E8453D1C}" type="presParOf" srcId="{FDFAB0BF-6302-FE43-AC47-089A10A91181}" destId="{25921788-C152-F74F-881A-B3E58B861031}" srcOrd="4" destOrd="0" presId="urn:microsoft.com/office/officeart/2005/8/layout/venn1"/>
    <dgm:cxn modelId="{21C7D9B7-9DBB-7748-ADB3-3A9A5DCCCDFA}" type="presParOf" srcId="{FDFAB0BF-6302-FE43-AC47-089A10A91181}" destId="{DC89BAE4-8723-714D-9009-819B2990A93C}"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663D79-BD46-7749-A14E-70CD12583671}">
      <dsp:nvSpPr>
        <dsp:cNvPr id="0" name=""/>
        <dsp:cNvSpPr/>
      </dsp:nvSpPr>
      <dsp:spPr>
        <a:xfrm>
          <a:off x="2878403" y="298748"/>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kern="1200" dirty="0"/>
        </a:p>
      </dsp:txBody>
      <dsp:txXfrm>
        <a:off x="3427043" y="1018838"/>
        <a:ext cx="3017520" cy="1851660"/>
      </dsp:txXfrm>
    </dsp:sp>
    <dsp:sp modelId="{82F2485E-6D6A-B14F-8BFC-273799451D02}">
      <dsp:nvSpPr>
        <dsp:cNvPr id="0" name=""/>
        <dsp:cNvSpPr/>
      </dsp:nvSpPr>
      <dsp:spPr>
        <a:xfrm>
          <a:off x="4363160" y="2191474"/>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kern="1200" dirty="0"/>
        </a:p>
      </dsp:txBody>
      <dsp:txXfrm>
        <a:off x="5621603" y="3254464"/>
        <a:ext cx="2468880" cy="2263140"/>
      </dsp:txXfrm>
    </dsp:sp>
    <dsp:sp modelId="{25921788-C152-F74F-881A-B3E58B861031}">
      <dsp:nvSpPr>
        <dsp:cNvPr id="0" name=""/>
        <dsp:cNvSpPr/>
      </dsp:nvSpPr>
      <dsp:spPr>
        <a:xfrm>
          <a:off x="1393645" y="2191474"/>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b="1" kern="1200"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dsp:txBody>
      <dsp:txXfrm>
        <a:off x="1781123" y="3254464"/>
        <a:ext cx="2468880" cy="226314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F52736-5666-F541-ADDB-A00FC01BD4BB}" type="datetimeFigureOut">
              <a:rPr lang="en-US" smtClean="0"/>
              <a:t>6/5/17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21360-833E-9843-9CE4-C8D55BC74CA1}" type="slidenum">
              <a:rPr lang="en-US" smtClean="0"/>
              <a:t>‹#›</a:t>
            </a:fld>
            <a:endParaRPr lang="en-US"/>
          </a:p>
        </p:txBody>
      </p:sp>
    </p:spTree>
    <p:extLst>
      <p:ext uri="{BB962C8B-B14F-4D97-AF65-F5344CB8AC3E}">
        <p14:creationId xmlns:p14="http://schemas.microsoft.com/office/powerpoint/2010/main" val="207264442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tiff>
</file>

<file path=ppt/media/image12.png>
</file>

<file path=ppt/media/image14.png>
</file>

<file path=ppt/media/image15.png>
</file>

<file path=ppt/media/image16.png>
</file>

<file path=ppt/media/image17.tiff>
</file>

<file path=ppt/media/image18.tiff>
</file>

<file path=ppt/media/image19.png>
</file>

<file path=ppt/media/image2.png>
</file>

<file path=ppt/media/image20.png>
</file>

<file path=ppt/media/image21.png>
</file>

<file path=ppt/media/image22.png>
</file>

<file path=ppt/media/image23.tiff>
</file>

<file path=ppt/media/image24.png>
</file>

<file path=ppt/media/image25.png>
</file>

<file path=ppt/media/image26.png>
</file>

<file path=ppt/media/image27.png>
</file>

<file path=ppt/media/image28.jpg>
</file>

<file path=ppt/media/image29.png>
</file>

<file path=ppt/media/image3.tiff>
</file>

<file path=ppt/media/image31.png>
</file>

<file path=ppt/media/image32.tiff>
</file>

<file path=ppt/media/image33.png>
</file>

<file path=ppt/media/image34.tiff>
</file>

<file path=ppt/media/image35.tiff>
</file>

<file path=ppt/media/image36.tiff>
</file>

<file path=ppt/media/image37.tiff>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tiff>
</file>

<file path=ppt/media/image47.png>
</file>

<file path=ppt/media/image48.png>
</file>

<file path=ppt/media/image49.tiff>
</file>

<file path=ppt/media/image5.jp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2F4334-9921-3B41-B1DE-82974365B276}" type="datetimeFigureOut">
              <a:rPr lang="en-US" smtClean="0"/>
              <a:t>6/5/17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40958E-3B52-064F-8A28-C098ED29FE35}" type="slidenum">
              <a:rPr lang="en-US" smtClean="0"/>
              <a:t>‹#›</a:t>
            </a:fld>
            <a:endParaRPr lang="en-US"/>
          </a:p>
        </p:txBody>
      </p:sp>
    </p:spTree>
    <p:extLst>
      <p:ext uri="{BB962C8B-B14F-4D97-AF65-F5344CB8AC3E}">
        <p14:creationId xmlns:p14="http://schemas.microsoft.com/office/powerpoint/2010/main" val="107015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Hello everyone, thank you</a:t>
            </a:r>
            <a:r>
              <a:rPr lang="en-US" baseline="0" dirty="0" smtClean="0"/>
              <a:t> for taking your time to attend this presentation. What I am going to present is about how ESGF would make scientific contribution to geoscience research communities. </a:t>
            </a:r>
            <a:endParaRPr lang="en-U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1</a:t>
            </a:fld>
            <a:endParaRPr lang="en-US"/>
          </a:p>
        </p:txBody>
      </p:sp>
    </p:spTree>
    <p:extLst>
      <p:ext uri="{BB962C8B-B14F-4D97-AF65-F5344CB8AC3E}">
        <p14:creationId xmlns:p14="http://schemas.microsoft.com/office/powerpoint/2010/main" val="1821803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strength of CDAT</a:t>
            </a:r>
            <a:r>
              <a:rPr lang="en-US" baseline="0" dirty="0" smtClean="0"/>
              <a:t> is </a:t>
            </a:r>
            <a:r>
              <a:rPr lang="is-IS" baseline="0" dirty="0" smtClean="0"/>
              <a:t>…. </a:t>
            </a:r>
            <a:r>
              <a:rPr lang="en-US" baseline="0" dirty="0" smtClean="0"/>
              <a:t>T</a:t>
            </a:r>
            <a:r>
              <a:rPr lang="is-IS" baseline="0" dirty="0" smtClean="0"/>
              <a:t>ranspernecy.... </a:t>
            </a:r>
            <a:r>
              <a:rPr lang="en-US" baseline="0" dirty="0" smtClean="0"/>
              <a:t>E</a:t>
            </a:r>
            <a:r>
              <a:rPr lang="is-IS" baseline="0" dirty="0" smtClean="0"/>
              <a:t>nables overlay.... </a:t>
            </a:r>
            <a:r>
              <a:rPr lang="en-US" baseline="0" dirty="0" smtClean="0"/>
              <a:t>Back</a:t>
            </a:r>
            <a:r>
              <a:rPr lang="is-IS" baseline="0" dirty="0" smtClean="0"/>
              <a:t>ground map...  </a:t>
            </a:r>
            <a:r>
              <a:rPr lang="en-US" baseline="0" dirty="0" smtClean="0"/>
              <a:t>O</a:t>
            </a:r>
            <a:r>
              <a:rPr lang="is-IS" baseline="0" dirty="0" smtClean="0"/>
              <a:t>r plot multiple variables together on one scene...</a:t>
            </a:r>
            <a:endParaRPr lang="en-US" dirty="0" smtClean="0"/>
          </a:p>
          <a:p>
            <a:endParaRPr lang="en-US" dirty="0" smtClean="0"/>
          </a:p>
          <a:p>
            <a:endParaRPr lang="en-US" dirty="0" smtClean="0"/>
          </a:p>
          <a:p>
            <a:r>
              <a:rPr lang="en-US" dirty="0" smtClean="0"/>
              <a:t>A</a:t>
            </a:r>
            <a:r>
              <a:rPr lang="en-US" baseline="0" dirty="0" smtClean="0"/>
              <a:t>s effort of helping the community, we are working on building example sets on the UVCDAT website. Here I selected some of most frequently applied analysis methodologies. Such as getting seasonal climatology or anomaly, getting running average also known as moving average</a:t>
            </a:r>
          </a:p>
          <a:p>
            <a:endParaRPr lang="en-US" baseline="0" dirty="0" smtClean="0"/>
          </a:p>
          <a:p>
            <a:r>
              <a:rPr lang="en-US" baseline="0" dirty="0" smtClean="0"/>
              <a:t>and writing professional but easily follow-able Python codes to make them happen. </a:t>
            </a:r>
          </a:p>
          <a:p>
            <a:endParaRPr lang="en-US" dirty="0" smtClean="0"/>
          </a:p>
          <a:p>
            <a:r>
              <a:rPr lang="en-US" dirty="0" smtClean="0"/>
              <a:t>Combining</a:t>
            </a:r>
            <a:r>
              <a:rPr lang="en-US" baseline="0" dirty="0" smtClean="0"/>
              <a:t> with user support and documentation work</a:t>
            </a:r>
            <a:r>
              <a:rPr lang="is-IS" baseline="0" dirty="0" smtClean="0"/>
              <a:t>….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10</a:t>
            </a:fld>
            <a:endParaRPr lang="en-US"/>
          </a:p>
        </p:txBody>
      </p:sp>
    </p:spTree>
    <p:extLst>
      <p:ext uri="{BB962C8B-B14F-4D97-AF65-F5344CB8AC3E}">
        <p14:creationId xmlns:p14="http://schemas.microsoft.com/office/powerpoint/2010/main" val="191462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example that I would like to highlight is “EOF analysis”.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11</a:t>
            </a:fld>
            <a:endParaRPr lang="en-US"/>
          </a:p>
        </p:txBody>
      </p:sp>
    </p:spTree>
    <p:extLst>
      <p:ext uri="{BB962C8B-B14F-4D97-AF65-F5344CB8AC3E}">
        <p14:creationId xmlns:p14="http://schemas.microsoft.com/office/powerpoint/2010/main" val="167249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Jupyter</a:t>
            </a:r>
            <a:r>
              <a:rPr lang="en-US" dirty="0" smtClean="0"/>
              <a:t> Notebook</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12</a:t>
            </a:fld>
            <a:endParaRPr lang="en-US"/>
          </a:p>
        </p:txBody>
      </p:sp>
    </p:spTree>
    <p:extLst>
      <p:ext uri="{BB962C8B-B14F-4D97-AF65-F5344CB8AC3E}">
        <p14:creationId xmlns:p14="http://schemas.microsoft.com/office/powerpoint/2010/main" val="235414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is the example</a:t>
            </a:r>
            <a:r>
              <a:rPr lang="en-US" baseline="0" dirty="0" smtClean="0"/>
              <a:t> of CDAT application to other geoscience domain. It shows </a:t>
            </a:r>
            <a:r>
              <a:rPr lang="en-US" dirty="0" smtClean="0"/>
              <a:t>Infra</a:t>
            </a:r>
            <a:r>
              <a:rPr lang="en-US" baseline="0" dirty="0" smtClean="0"/>
              <a:t>-red radiation absorption by the Martian atmosphere, simulated by Mars model developed by a UK and French research team.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13</a:t>
            </a:fld>
            <a:endParaRPr lang="en-US"/>
          </a:p>
        </p:txBody>
      </p:sp>
    </p:spTree>
    <p:extLst>
      <p:ext uri="{BB962C8B-B14F-4D97-AF65-F5344CB8AC3E}">
        <p14:creationId xmlns:p14="http://schemas.microsoft.com/office/powerpoint/2010/main" val="1614185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dirty="0" smtClean="0"/>
              <a:t>Development of </a:t>
            </a:r>
            <a:r>
              <a:rPr lang="en-US" sz="1200" b="1" dirty="0" smtClean="0">
                <a:solidFill>
                  <a:srgbClr val="8F0856"/>
                </a:solidFill>
              </a:rPr>
              <a:t>server-side model performance metric</a:t>
            </a:r>
            <a:r>
              <a:rPr lang="en-US" sz="1200" dirty="0" smtClean="0">
                <a:solidFill>
                  <a:srgbClr val="8F0856"/>
                </a:solidFill>
              </a:rPr>
              <a:t> </a:t>
            </a:r>
            <a:r>
              <a:rPr lang="en-US" sz="1200" dirty="0" smtClean="0"/>
              <a:t>enables</a:t>
            </a:r>
            <a:br>
              <a:rPr lang="en-US" sz="1200" dirty="0" smtClean="0"/>
            </a:br>
            <a:r>
              <a:rPr lang="en-US" sz="1200" dirty="0" smtClean="0"/>
              <a:t>1)  users diagnosing strength or weakness of their models</a:t>
            </a:r>
            <a:br>
              <a:rPr lang="en-US" sz="1200" dirty="0" smtClean="0"/>
            </a:br>
            <a:r>
              <a:rPr lang="en-US" sz="1200" dirty="0" smtClean="0"/>
              <a:t>2)  providing guidance for model selection for researches on specific interests</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Adding</a:t>
            </a:r>
            <a:r>
              <a:rPr lang="en-US" baseline="0" dirty="0" smtClean="0"/>
              <a:t> to th</a:t>
            </a:r>
            <a:r>
              <a:rPr lang="en-US" dirty="0" smtClean="0"/>
              <a:t>e 1</a:t>
            </a:r>
            <a:r>
              <a:rPr lang="en-US" baseline="30000" dirty="0" smtClean="0"/>
              <a:t>st</a:t>
            </a:r>
            <a:r>
              <a:rPr lang="en-US" dirty="0" smtClean="0"/>
              <a:t> bullet, “Categorizing those results and linking to model components will </a:t>
            </a:r>
            <a:r>
              <a:rPr lang="en-US" dirty="0" smtClean="0">
                <a:solidFill>
                  <a:srgbClr val="8F0856"/>
                </a:solidFill>
              </a:rPr>
              <a:t>provide guidance for future model development”.</a:t>
            </a:r>
            <a:endParaRPr lang="is-IS" dirty="0" smtClean="0">
              <a:solidFill>
                <a:srgbClr val="8F0856"/>
              </a:solidFill>
            </a:endParaRPr>
          </a:p>
          <a:p>
            <a:r>
              <a:rPr lang="en-US" dirty="0" smtClean="0"/>
              <a:t>Adding to the 2</a:t>
            </a:r>
            <a:r>
              <a:rPr lang="en-US" baseline="30000" dirty="0" smtClean="0"/>
              <a:t>nd</a:t>
            </a:r>
            <a:r>
              <a:rPr lang="en-US" dirty="0" smtClean="0"/>
              <a:t> bullet, “This wi</a:t>
            </a:r>
            <a:r>
              <a:rPr lang="en-US" baseline="0" dirty="0" smtClean="0"/>
              <a:t>ll help researchers remain focused on their research instead of distracting themselves by reinventing wheels”.</a:t>
            </a:r>
          </a:p>
          <a:p>
            <a:r>
              <a:rPr lang="en-US" baseline="0" dirty="0" smtClean="0"/>
              <a:t>Adding to the 3</a:t>
            </a:r>
            <a:r>
              <a:rPr lang="en-US" baseline="30000" dirty="0" smtClean="0"/>
              <a:t>rd</a:t>
            </a:r>
            <a:r>
              <a:rPr lang="en-US" baseline="0" dirty="0" smtClean="0"/>
              <a:t> bullet, “I have no doubt that these works could be applied to various fields of geoscience for evaluating any models, </a:t>
            </a:r>
            <a:r>
              <a:rPr lang="en-US" baseline="0" dirty="0" err="1" smtClean="0"/>
              <a:t>intercomparing</a:t>
            </a:r>
            <a:r>
              <a:rPr lang="en-US" baseline="0" dirty="0" smtClean="0"/>
              <a:t> various types of observations, </a:t>
            </a:r>
            <a:r>
              <a:rPr lang="is-IS" baseline="0" dirty="0" smtClean="0"/>
              <a:t>…..</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14</a:t>
            </a:fld>
            <a:endParaRPr lang="en-US"/>
          </a:p>
        </p:txBody>
      </p:sp>
    </p:spTree>
    <p:extLst>
      <p:ext uri="{BB962C8B-B14F-4D97-AF65-F5344CB8AC3E}">
        <p14:creationId xmlns:p14="http://schemas.microsoft.com/office/powerpoint/2010/main" val="825541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40958E-3B52-064F-8A28-C098ED29FE35}" type="slidenum">
              <a:rPr lang="en-US" smtClean="0"/>
              <a:t>15</a:t>
            </a:fld>
            <a:endParaRPr lang="en-US"/>
          </a:p>
        </p:txBody>
      </p:sp>
    </p:spTree>
    <p:extLst>
      <p:ext uri="{BB962C8B-B14F-4D97-AF65-F5344CB8AC3E}">
        <p14:creationId xmlns:p14="http://schemas.microsoft.com/office/powerpoint/2010/main" val="139782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grabbed this side</a:t>
            </a:r>
            <a:r>
              <a:rPr lang="en-US" baseline="0" dirty="0" smtClean="0"/>
              <a:t> from Dean’s presentation which is showing software system and science integration of ESGF. </a:t>
            </a:r>
          </a:p>
          <a:p>
            <a:endParaRPr lang="en-US" baseline="0" dirty="0" smtClean="0"/>
          </a:p>
          <a:p>
            <a:r>
              <a:rPr lang="en-US" baseline="0" dirty="0" smtClean="0"/>
              <a:t>My work covers mostly on the research side, specifically for those three highlighted parts:</a:t>
            </a:r>
          </a:p>
          <a:p>
            <a:pPr marL="228600" indent="-228600">
              <a:buAutoNum type="arabicPeriod"/>
            </a:pPr>
            <a:endParaRPr lang="en-US" baseline="0" dirty="0" smtClean="0"/>
          </a:p>
          <a:p>
            <a:pPr marL="228600" indent="-228600">
              <a:buAutoNum type="arabicPeriod"/>
            </a:pPr>
            <a:r>
              <a:rPr lang="en-US" baseline="0" dirty="0" smtClean="0"/>
              <a:t>Geoscience research integration</a:t>
            </a:r>
          </a:p>
          <a:p>
            <a:pPr marL="228600" indent="-228600">
              <a:buAutoNum type="arabicPeriod"/>
            </a:pPr>
            <a:r>
              <a:rPr lang="en-US" baseline="0" dirty="0" smtClean="0"/>
              <a:t>Visualization</a:t>
            </a:r>
          </a:p>
          <a:p>
            <a:pPr marL="228600" indent="-228600">
              <a:buAutoNum type="arabicPeriod"/>
            </a:pPr>
            <a:r>
              <a:rPr lang="en-US" baseline="0" dirty="0" smtClean="0"/>
              <a:t>And Exploratory analysis</a:t>
            </a:r>
          </a:p>
          <a:p>
            <a:endParaRPr lang="en-US" baseline="0"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2</a:t>
            </a:fld>
            <a:endParaRPr lang="en-US"/>
          </a:p>
        </p:txBody>
      </p:sp>
    </p:spTree>
    <p:extLst>
      <p:ext uri="{BB962C8B-B14F-4D97-AF65-F5344CB8AC3E}">
        <p14:creationId xmlns:p14="http://schemas.microsoft.com/office/powerpoint/2010/main" val="555390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Specified purposes are</a:t>
            </a:r>
            <a:r>
              <a:rPr lang="is-IS" dirty="0" smtClean="0"/>
              <a:t>…</a:t>
            </a:r>
          </a:p>
          <a:p>
            <a:endParaRPr lang="is-I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3</a:t>
            </a:fld>
            <a:endParaRPr lang="en-US"/>
          </a:p>
        </p:txBody>
      </p:sp>
    </p:spTree>
    <p:extLst>
      <p:ext uri="{BB962C8B-B14F-4D97-AF65-F5344CB8AC3E}">
        <p14:creationId xmlns:p14="http://schemas.microsoft.com/office/powerpoint/2010/main" val="843399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major datasets that is distributed through the ESGF node</a:t>
            </a:r>
            <a:r>
              <a:rPr lang="en-US" dirty="0" smtClean="0"/>
              <a:t> is output from CMIP, the</a:t>
            </a:r>
            <a:r>
              <a:rPr lang="en-US" baseline="0" dirty="0" smtClean="0"/>
              <a:t> Coupled Model </a:t>
            </a:r>
            <a:r>
              <a:rPr lang="en-US" baseline="0" dirty="0" err="1" smtClean="0"/>
              <a:t>Intercomparison</a:t>
            </a:r>
            <a:r>
              <a:rPr lang="en-US" baseline="0" dirty="0" smtClean="0"/>
              <a:t> Project. The project has collected thousand terabyte of climate simulation if not petabyte. Simulations were conducted under a unified protocol that using same forcing. The target of the project is inter compare individual model to model and experiments to experiments, to separate natural climate variability and </a:t>
            </a:r>
            <a:r>
              <a:rPr lang="en-US" baseline="0" dirty="0" err="1" smtClean="0"/>
              <a:t>anthropogenically</a:t>
            </a:r>
            <a:r>
              <a:rPr lang="en-US" baseline="0" dirty="0" smtClean="0"/>
              <a:t> induced variability, thus to predict potential future climate scenario. </a:t>
            </a:r>
          </a:p>
          <a:p>
            <a:endParaRPr lang="en-US" baseline="0" dirty="0" smtClean="0"/>
          </a:p>
          <a:p>
            <a:r>
              <a:rPr lang="en-US" baseline="0" dirty="0" smtClean="0"/>
              <a:t>One of the main issues here is to identify model uncertainty. There is spread of line which indicate uncertainty in the future climate prediction. To have better idea what is contributing to the uncertainty, we have to evaluate individual climate model and should find which component of model causes weakness or strongest in their performance. </a:t>
            </a:r>
          </a:p>
          <a:p>
            <a:endParaRPr lang="en-US" baseline="0" dirty="0" smtClean="0"/>
          </a:p>
          <a:p>
            <a:r>
              <a:rPr lang="en-US" baseline="0" dirty="0" smtClean="0"/>
              <a:t>In this purpose, PCMDI and AIMS group have been collaborated to develop the software package of the climate model evaluation metrics, which is named PCMDI Metrics Package, PMP. The PMP goes through various variables of climate models and generate performance appraisal in very consistent and comprehensive way. </a:t>
            </a:r>
          </a:p>
          <a:p>
            <a:endParaRPr lang="en-US" baseline="0" dirty="0" smtClean="0"/>
          </a:p>
          <a:p>
            <a:r>
              <a:rPr lang="en-US" baseline="0" dirty="0" smtClean="0"/>
              <a:t>By having these three components all together, we can efficiently generate comprehensive performance report for previous and future CMIP projects even from ESGF server side.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4</a:t>
            </a:fld>
            <a:endParaRPr lang="en-US"/>
          </a:p>
        </p:txBody>
      </p:sp>
    </p:spTree>
    <p:extLst>
      <p:ext uri="{BB962C8B-B14F-4D97-AF65-F5344CB8AC3E}">
        <p14:creationId xmlns:p14="http://schemas.microsoft.com/office/powerpoint/2010/main" val="25233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Here is the one of examples</a:t>
            </a:r>
            <a:r>
              <a:rPr lang="en-US" baseline="0" dirty="0" smtClean="0"/>
              <a:t> that I have been working on recent days. This is newly developed evaluation metrics for the climate modes of variability. The mode of variability is a large scale pattern in the atmosphere or the ocean, which dominate variance over that region. I’ve selected five modes over the globe to build a metric, which are Pacific Northern American pattern, Pacific Decadal Oscillation, Southern Annular Mode, Northern Atlantic Oscillation, and Northern Annual Mode. </a:t>
            </a:r>
          </a:p>
          <a:p>
            <a:endParaRPr lang="en-US" baseline="0" dirty="0" smtClean="0"/>
          </a:p>
          <a:p>
            <a:r>
              <a:rPr lang="en-US" baseline="0" dirty="0" smtClean="0"/>
              <a:t>I will not going into detail but they are generally related to El Nino, hurricane track, jet stream and so on. </a:t>
            </a:r>
          </a:p>
          <a:p>
            <a:endParaRPr lang="en-US" baseline="0" dirty="0" smtClean="0"/>
          </a:p>
          <a:p>
            <a:r>
              <a:rPr lang="en-US" baseline="0" dirty="0" smtClean="0"/>
              <a:t>Let me take one, Northern Atlantic Oscillation, as a showcase. To evaluate Individual climate models, they have to be compared with the observation. This metric considers multiple modes, seasons, models, and their ensemble, </a:t>
            </a:r>
          </a:p>
          <a:p>
            <a:endParaRPr lang="en-US" baseline="0" dirty="0" smtClean="0"/>
          </a:p>
          <a:p>
            <a:endParaRPr lang="en-US" baseline="0" dirty="0" smtClean="0"/>
          </a:p>
          <a:p>
            <a:endParaRPr lang="en-US" baseline="0" dirty="0" smtClean="0"/>
          </a:p>
          <a:p>
            <a:r>
              <a:rPr lang="en-US" baseline="0" dirty="0" smtClean="0"/>
              <a:t>It ends up with more than 50K images and statistics, which means they cannot be summarized by conventional plots that has been used. </a:t>
            </a:r>
          </a:p>
        </p:txBody>
      </p:sp>
      <p:sp>
        <p:nvSpPr>
          <p:cNvPr id="4" name="Slide Number Placeholder 3"/>
          <p:cNvSpPr>
            <a:spLocks noGrp="1"/>
          </p:cNvSpPr>
          <p:nvPr>
            <p:ph type="sldNum" sz="quarter" idx="10"/>
          </p:nvPr>
        </p:nvSpPr>
        <p:spPr/>
        <p:txBody>
          <a:bodyPr/>
          <a:lstStyle/>
          <a:p>
            <a:fld id="{C340958E-3B52-064F-8A28-C098ED29FE35}" type="slidenum">
              <a:rPr lang="en-US" smtClean="0"/>
              <a:t>5</a:t>
            </a:fld>
            <a:endParaRPr lang="en-US"/>
          </a:p>
        </p:txBody>
      </p:sp>
    </p:spTree>
    <p:extLst>
      <p:ext uri="{BB962C8B-B14F-4D97-AF65-F5344CB8AC3E}">
        <p14:creationId xmlns:p14="http://schemas.microsoft.com/office/powerpoint/2010/main" val="1855586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Showcase plot</a:t>
            </a:r>
            <a:r>
              <a:rPr lang="is-IS" dirty="0" smtClean="0"/>
              <a:t>…</a:t>
            </a:r>
          </a:p>
          <a:p>
            <a:endParaRPr lang="is-IS" dirty="0" smtClean="0"/>
          </a:p>
          <a:p>
            <a:r>
              <a:rPr lang="en-US" baseline="0" dirty="0" smtClean="0"/>
              <a:t>Assume this work is done by individual researcher outside, that should be a massive work. They have to download all hundreds terabyte data and store those data in their side, organize the directory tree to handle dataset, and have to deal with lots of technical details.  </a:t>
            </a:r>
          </a:p>
          <a:p>
            <a:endParaRPr lang="en-US" baseline="0" dirty="0" smtClean="0"/>
          </a:p>
          <a:p>
            <a:r>
              <a:rPr lang="en-US" baseline="0" dirty="0" smtClean="0"/>
              <a:t>We propose building this kind of comprehensive metrics from ESGF server-side. It would allow users upload their own metrics, or we can help them to build their newly developed metrics in ESGF side. The metric uploaded to the ESGF would be easily applied to Terabyte scale dataset archived in ESGF node if not more than Petabyte. This should be a win-win approach for both the research communities and us by building collaborative ecosystem.  </a:t>
            </a:r>
            <a:endParaRPr lang="en-US" dirty="0" smtClean="0"/>
          </a:p>
          <a:p>
            <a:endParaRPr lang="is-IS" dirty="0" smtClean="0"/>
          </a:p>
          <a:p>
            <a:r>
              <a:rPr lang="en-US" dirty="0" smtClean="0"/>
              <a:t>With combining</a:t>
            </a:r>
            <a:r>
              <a:rPr lang="en-US" baseline="0" dirty="0" smtClean="0"/>
              <a:t> with CDP that </a:t>
            </a:r>
            <a:r>
              <a:rPr lang="en-US" baseline="0" dirty="0" err="1" smtClean="0"/>
              <a:t>Zeashaw</a:t>
            </a:r>
            <a:r>
              <a:rPr lang="en-US" baseline="0" dirty="0" smtClean="0"/>
              <a:t> presented, </a:t>
            </a:r>
            <a:r>
              <a:rPr lang="en-US" dirty="0" smtClean="0"/>
              <a:t>users</a:t>
            </a:r>
            <a:r>
              <a:rPr lang="en-US" baseline="0" dirty="0" smtClean="0"/>
              <a:t> would be able to easily add their own metrics on the ESGF node. That means, they will be easily apply their metrics to entire model data archived in the ESGF nodes, without downloading missive data on their local side. </a:t>
            </a:r>
          </a:p>
          <a:p>
            <a:endParaRPr lang="en-US" baseline="0" dirty="0" smtClean="0"/>
          </a:p>
          <a:p>
            <a:endParaRPr lang="en-US" baseline="0" dirty="0" smtClean="0"/>
          </a:p>
          <a:p>
            <a:endParaRPr lang="en-US" baseline="0" dirty="0" smtClean="0"/>
          </a:p>
          <a:p>
            <a:r>
              <a:rPr lang="en-US" baseline="0" dirty="0" err="1" smtClean="0"/>
              <a:t>Summerize</a:t>
            </a:r>
            <a:r>
              <a:rPr lang="en-US" baseline="0" dirty="0" smtClean="0"/>
              <a:t> 3K statistics in one plot</a:t>
            </a:r>
            <a:r>
              <a:rPr lang="is-IS" baseline="0" dirty="0" smtClean="0"/>
              <a:t>… but only the statistics given by comparing obs to model... </a:t>
            </a:r>
            <a:r>
              <a:rPr lang="en-US" baseline="0" dirty="0" smtClean="0"/>
              <a:t> Another statistics of interests is comparing individual model to model</a:t>
            </a:r>
            <a:endParaRPr lang="is-I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6</a:t>
            </a:fld>
            <a:endParaRPr lang="en-US"/>
          </a:p>
        </p:txBody>
      </p:sp>
    </p:spTree>
    <p:extLst>
      <p:ext uri="{BB962C8B-B14F-4D97-AF65-F5344CB8AC3E}">
        <p14:creationId xmlns:p14="http://schemas.microsoft.com/office/powerpoint/2010/main" val="912389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 propose advancing visualization</a:t>
            </a:r>
            <a:r>
              <a:rPr lang="en-US" baseline="0" dirty="0" smtClean="0"/>
              <a:t> for performance appraisal  </a:t>
            </a:r>
            <a:r>
              <a:rPr lang="is-IS" baseline="0" dirty="0" smtClean="0"/>
              <a:t>…..</a:t>
            </a:r>
          </a:p>
          <a:p>
            <a:r>
              <a:rPr lang="en-US" dirty="0" smtClean="0"/>
              <a:t>Circular plot</a:t>
            </a:r>
            <a:r>
              <a:rPr lang="is-IS" dirty="0" smtClean="0"/>
              <a:t>…</a:t>
            </a:r>
          </a:p>
          <a:p>
            <a:endParaRPr lang="is-IS" dirty="0" smtClean="0"/>
          </a:p>
          <a:p>
            <a:endParaRPr lang="is-IS" dirty="0" smtClean="0"/>
          </a:p>
          <a:p>
            <a:r>
              <a:rPr lang="is-IS" dirty="0" smtClean="0"/>
              <a:t>Prototype.....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7</a:t>
            </a:fld>
            <a:endParaRPr lang="en-US"/>
          </a:p>
        </p:txBody>
      </p:sp>
    </p:spTree>
    <p:extLst>
      <p:ext uri="{BB962C8B-B14F-4D97-AF65-F5344CB8AC3E}">
        <p14:creationId xmlns:p14="http://schemas.microsoft.com/office/powerpoint/2010/main" val="2106648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effort is helping community to have advanced and efficiently</a:t>
            </a:r>
            <a:r>
              <a:rPr lang="en-US" baseline="0" dirty="0"/>
              <a:t> </a:t>
            </a:r>
            <a:r>
              <a:rPr lang="en-US" baseline="0" dirty="0" smtClean="0"/>
              <a:t>handle able </a:t>
            </a:r>
            <a:r>
              <a:rPr lang="en-US" baseline="0" dirty="0"/>
              <a:t>analysis tool.</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8</a:t>
            </a:fld>
            <a:endParaRPr lang="en-US"/>
          </a:p>
        </p:txBody>
      </p:sp>
    </p:spTree>
    <p:extLst>
      <p:ext uri="{BB962C8B-B14F-4D97-AF65-F5344CB8AC3E}">
        <p14:creationId xmlns:p14="http://schemas.microsoft.com/office/powerpoint/2010/main" val="409132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are some analyses that very frequently repeated from research communities, such as: </a:t>
            </a:r>
            <a:r>
              <a:rPr lang="is-IS" baseline="0" dirty="0" smtClean="0"/>
              <a:t>…..</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a:t>
            </a:r>
            <a:r>
              <a:rPr lang="en-US" baseline="0" dirty="0" smtClean="0"/>
              <a:t>s an effort of helping the community, I have built scientific visualization examples for those analyses and they have been displayed on the UVCDAT website.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Users can click interested plot than the website provides description and Python code for creating that plot. </a:t>
            </a:r>
          </a:p>
          <a:p>
            <a:endParaRPr lang="en-US" baseline="0" dirty="0" smtClean="0"/>
          </a:p>
          <a:p>
            <a:r>
              <a:rPr lang="en-US" baseline="0" dirty="0" smtClean="0"/>
              <a:t>We will be adding more examples as further work.</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9</a:t>
            </a:fld>
            <a:endParaRPr lang="en-US"/>
          </a:p>
        </p:txBody>
      </p:sp>
    </p:spTree>
    <p:extLst>
      <p:ext uri="{BB962C8B-B14F-4D97-AF65-F5344CB8AC3E}">
        <p14:creationId xmlns:p14="http://schemas.microsoft.com/office/powerpoint/2010/main" val="2083834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D3D93A5-C5E0-9141-9981-89804EB6410A}" type="datetime1">
              <a:rPr lang="en-US" smtClean="0"/>
              <a:t>6/5/17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5359" t="27008" r="14231" b="37094"/>
          <a:stretch/>
        </p:blipFill>
        <p:spPr>
          <a:xfrm>
            <a:off x="67790" y="5833015"/>
            <a:ext cx="2523009" cy="96473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06E211-3039-2743-A347-CAB2083E7714}" type="datetime1">
              <a:rPr lang="en-US" smtClean="0"/>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D0271F-C8D3-6A40-B97F-179D264DC7DB}"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6669FB-F3B9-CD4D-BB4E-B7DA124D76D4}"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B14D8C-073E-A04F-98F6-081ED32768D2}"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CFE6314-992A-984D-9542-0B568B28668B}"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998008-1941-EE48-8F4E-0C3CFE0CF7EC}"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DB89F65-BE36-F44F-A52A-0474E365A2EC}"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55EA37D-75F0-904D-90C2-7D575B0ED75B}"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8353" t="9911" r="-112" b="13799"/>
          <a:stretch/>
        </p:blipFill>
        <p:spPr>
          <a:xfrm>
            <a:off x="-1032096" y="0"/>
            <a:ext cx="13224095" cy="6858000"/>
          </a:xfrm>
          <a:prstGeom prst="rect">
            <a:avLst/>
          </a:prstGeom>
        </p:spPr>
      </p:pic>
      <p:grpSp>
        <p:nvGrpSpPr>
          <p:cNvPr id="19" name="Group 18"/>
          <p:cNvGrpSpPr/>
          <p:nvPr userDrawn="1"/>
        </p:nvGrpSpPr>
        <p:grpSpPr>
          <a:xfrm>
            <a:off x="150812" y="0"/>
            <a:ext cx="2436813" cy="6858001"/>
            <a:chOff x="1320800" y="0"/>
            <a:chExt cx="2436813" cy="6858001"/>
          </a:xfrm>
        </p:grpSpPr>
        <p:sp>
          <p:nvSpPr>
            <p:cNvPr id="20"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26" name="Picture 25" descr="LLNL_Logo_WHT-LRG.png"/>
          <p:cNvPicPr>
            <a:picLocks noChangeAspect="1"/>
          </p:cNvPicPr>
          <p:nvPr userDrawn="1"/>
        </p:nvPicPr>
        <p:blipFill>
          <a:blip r:embed="rId3"/>
          <a:stretch>
            <a:fillRect/>
          </a:stretch>
        </p:blipFill>
        <p:spPr>
          <a:xfrm>
            <a:off x="3456328" y="5430706"/>
            <a:ext cx="4803331" cy="817009"/>
          </a:xfrm>
          <a:prstGeom prst="rect">
            <a:avLst/>
          </a:prstGeom>
        </p:spPr>
      </p:pic>
    </p:spTree>
    <p:extLst>
      <p:ext uri="{BB962C8B-B14F-4D97-AF65-F5344CB8AC3E}">
        <p14:creationId xmlns:p14="http://schemas.microsoft.com/office/powerpoint/2010/main" val="214305411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8803AD4-7BE0-2A4B-A456-423568D68AB6}"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29CE41-E4A6-3D43-8FAD-7B7261F969AE}" type="datetime1">
              <a:rPr lang="en-US" smtClean="0"/>
              <a:t>6/5/17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6FA1F1-AE51-DE40-9EB5-AE897729E6C3}" type="datetime1">
              <a:rPr lang="en-US" smtClean="0"/>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DA71108-56B8-F442-8686-51EE18D55D4B}" type="datetime1">
              <a:rPr lang="en-US" smtClean="0"/>
              <a:t>6/5/17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A3740C-7B78-014B-80C8-CCC89C09DBB9}" type="datetime1">
              <a:rPr lang="en-US" smtClean="0"/>
              <a:t>6/5/17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4768F0-D015-7C48-8C4C-2ABC74EADC18}" type="datetime1">
              <a:rPr lang="en-US" smtClean="0"/>
              <a:t>6/5/17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7C6346-88A2-9642-AA08-56C1B3CE8FF0}" type="datetime1">
              <a:rPr lang="en-US" smtClean="0"/>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D3282E-C1A8-0847-B3F3-D210FFF1EE23}" type="datetime1">
              <a:rPr lang="en-US" smtClean="0"/>
              <a:t>6/5/17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9723A6B-E9E6-954D-AF4C-F06EE1347F7D}" type="datetime1">
              <a:rPr lang="en-US" smtClean="0"/>
              <a:t>6/5/17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pic>
        <p:nvPicPr>
          <p:cNvPr id="14" name="Picture 13"/>
          <p:cNvPicPr>
            <a:picLocks noChangeAspect="1"/>
          </p:cNvPicPr>
          <p:nvPr userDrawn="1"/>
        </p:nvPicPr>
        <p:blipFill rotWithShape="1">
          <a:blip r:embed="rId20">
            <a:extLst>
              <a:ext uri="{28A0092B-C50C-407E-A947-70E740481C1C}">
                <a14:useLocalDpi xmlns:a14="http://schemas.microsoft.com/office/drawing/2010/main" val="0"/>
              </a:ext>
            </a:extLst>
          </a:blip>
          <a:srcRect l="15359" t="27008" r="14231" b="37094"/>
          <a:stretch/>
        </p:blipFill>
        <p:spPr>
          <a:xfrm>
            <a:off x="27704" y="6447230"/>
            <a:ext cx="1074266" cy="410770"/>
          </a:xfrm>
          <a:prstGeom prst="rect">
            <a:avLst/>
          </a:prstGeom>
        </p:spPr>
      </p:pic>
      <p:sp>
        <p:nvSpPr>
          <p:cNvPr id="15" name="Slide Number Placeholder 5"/>
          <p:cNvSpPr txBox="1">
            <a:spLocks/>
          </p:cNvSpPr>
          <p:nvPr userDrawn="1"/>
        </p:nvSpPr>
        <p:spPr>
          <a:xfrm>
            <a:off x="11590107" y="6447230"/>
            <a:ext cx="551167"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 id="2147483668" r:id="rId18"/>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2.png"/><Relationship Id="rId7" Type="http://schemas.openxmlformats.org/officeDocument/2006/relationships/image" Target="../media/image43.png"/><Relationship Id="rId8" Type="http://schemas.openxmlformats.org/officeDocument/2006/relationships/image" Target="../media/image44.png"/><Relationship Id="rId9" Type="http://schemas.openxmlformats.org/officeDocument/2006/relationships/image" Target="../media/image45.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6.tiff"/><Relationship Id="rId4" Type="http://schemas.openxmlformats.org/officeDocument/2006/relationships/hyperlink" Target="https://uvcdat.llnl.gov/examples/eof_analysis_sst.html"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28.jpg"/><Relationship Id="rId6" Type="http://schemas.openxmlformats.org/officeDocument/2006/relationships/image" Target="../media/image49.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9" Type="http://schemas.openxmlformats.org/officeDocument/2006/relationships/image" Target="../media/image6.png"/><Relationship Id="rId20" Type="http://schemas.openxmlformats.org/officeDocument/2006/relationships/image" Target="../media/image16.png"/><Relationship Id="rId21" Type="http://schemas.openxmlformats.org/officeDocument/2006/relationships/image" Target="../media/image17.tiff"/><Relationship Id="rId22" Type="http://schemas.openxmlformats.org/officeDocument/2006/relationships/image" Target="../media/image18.tiff"/><Relationship Id="rId23" Type="http://schemas.openxmlformats.org/officeDocument/2006/relationships/image" Target="../media/image19.png"/><Relationship Id="rId24" Type="http://schemas.openxmlformats.org/officeDocument/2006/relationships/image" Target="../media/image20.png"/><Relationship Id="rId25" Type="http://schemas.openxmlformats.org/officeDocument/2006/relationships/image" Target="../media/image21.png"/><Relationship Id="rId26" Type="http://schemas.openxmlformats.org/officeDocument/2006/relationships/image" Target="../media/image22.png"/><Relationship Id="rId27" Type="http://schemas.microsoft.com/office/2007/relationships/hdphoto" Target="../media/hdphoto1.wdp"/><Relationship Id="rId28" Type="http://schemas.openxmlformats.org/officeDocument/2006/relationships/comments" Target="../comments/comment1.xml"/><Relationship Id="rId10" Type="http://schemas.openxmlformats.org/officeDocument/2006/relationships/image" Target="../media/image7.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tiff"/><Relationship Id="rId15" Type="http://schemas.openxmlformats.org/officeDocument/2006/relationships/image" Target="../media/image12.png"/><Relationship Id="rId16" Type="http://schemas.openxmlformats.org/officeDocument/2006/relationships/image" Target="../media/image2.png"/><Relationship Id="rId17" Type="http://schemas.openxmlformats.org/officeDocument/2006/relationships/image" Target="../media/image13.emf"/><Relationship Id="rId18" Type="http://schemas.openxmlformats.org/officeDocument/2006/relationships/image" Target="../media/image14.png"/><Relationship Id="rId19"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3.tiff"/></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6.png"/><Relationship Id="rId8" Type="http://schemas.openxmlformats.org/officeDocument/2006/relationships/image" Target="../media/image27.png"/><Relationship Id="rId9" Type="http://schemas.openxmlformats.org/officeDocument/2006/relationships/image" Target="../media/image2.png"/><Relationship Id="rId10" Type="http://schemas.openxmlformats.org/officeDocument/2006/relationships/image" Target="../media/image28.jp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34.tiff"/><Relationship Id="rId4" Type="http://schemas.openxmlformats.org/officeDocument/2006/relationships/image" Target="../media/image35.tiff"/><Relationship Id="rId5" Type="http://schemas.openxmlformats.org/officeDocument/2006/relationships/image" Target="../media/image36.tiff"/><Relationship Id="rId6" Type="http://schemas.openxmlformats.org/officeDocument/2006/relationships/image" Target="../media/image37.tiff"/><Relationship Id="rId7" Type="http://schemas.openxmlformats.org/officeDocument/2006/relationships/image" Target="../media/image28.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hyperlink" Target="https://uvcdat.llnl.gov/gallery.html" TargetMode="External"/><Relationship Id="rId5" Type="http://schemas.openxmlformats.org/officeDocument/2006/relationships/image" Target="../media/image28.jp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57323" y="1194331"/>
            <a:ext cx="10045699" cy="2181998"/>
          </a:xfrm>
          <a:effectLst/>
        </p:spPr>
        <p:txBody>
          <a:bodyPr>
            <a:normAutofit fontScale="90000"/>
          </a:bodyPr>
          <a:lstStyle/>
          <a:p>
            <a:r>
              <a:rPr lang="en-US" sz="5400" b="1" dirty="0" smtClean="0">
                <a:solidFill>
                  <a:srgbClr val="8F0856"/>
                </a:solidFill>
              </a:rPr>
              <a:t>ESGF Scientific Contributions  </a:t>
            </a:r>
            <a:br>
              <a:rPr lang="en-US" sz="5400" b="1" dirty="0" smtClean="0">
                <a:solidFill>
                  <a:srgbClr val="8F0856"/>
                </a:solidFill>
              </a:rPr>
            </a:br>
            <a:r>
              <a:rPr lang="en-US" sz="5400" b="1" dirty="0" smtClean="0">
                <a:solidFill>
                  <a:srgbClr val="8F0856"/>
                </a:solidFill>
              </a:rPr>
              <a:t>to Geoscience Research Communities</a:t>
            </a:r>
            <a:endParaRPr lang="en-US" sz="5400" b="1" dirty="0">
              <a:solidFill>
                <a:srgbClr val="8F0856"/>
              </a:solidFill>
            </a:endParaRPr>
          </a:p>
        </p:txBody>
      </p:sp>
      <p:sp>
        <p:nvSpPr>
          <p:cNvPr id="3" name="Subtitle 2"/>
          <p:cNvSpPr>
            <a:spLocks noGrp="1"/>
          </p:cNvSpPr>
          <p:nvPr>
            <p:ph type="subTitle" idx="1"/>
          </p:nvPr>
        </p:nvSpPr>
        <p:spPr>
          <a:xfrm>
            <a:off x="4515377" y="3996266"/>
            <a:ext cx="6987645" cy="2415043"/>
          </a:xfrm>
        </p:spPr>
        <p:txBody>
          <a:bodyPr>
            <a:normAutofit/>
          </a:bodyPr>
          <a:lstStyle/>
          <a:p>
            <a:r>
              <a:rPr lang="en-US" b="1" dirty="0" smtClean="0"/>
              <a:t>Ji-Woo Lee, Ph.D.</a:t>
            </a:r>
          </a:p>
          <a:p>
            <a:r>
              <a:rPr lang="en-US" dirty="0" smtClean="0"/>
              <a:t>Lawrence Livermore National Laboratory</a:t>
            </a:r>
          </a:p>
          <a:p>
            <a:endParaRPr lang="en-US" dirty="0"/>
          </a:p>
          <a:p>
            <a:r>
              <a:rPr lang="en-US" dirty="0"/>
              <a:t>2017 Triennial Project Review, Potomac, MD</a:t>
            </a:r>
          </a:p>
          <a:p>
            <a:r>
              <a:rPr lang="en-US" dirty="0"/>
              <a:t>June 8 – 9, 2017</a:t>
            </a:r>
          </a:p>
          <a:p>
            <a:endParaRPr lang="en-US" dirty="0"/>
          </a:p>
        </p:txBody>
      </p:sp>
      <p:sp>
        <p:nvSpPr>
          <p:cNvPr id="4" name="Text Box 52"/>
          <p:cNvSpPr txBox="1">
            <a:spLocks noChangeArrowheads="1"/>
          </p:cNvSpPr>
          <p:nvPr/>
        </p:nvSpPr>
        <p:spPr bwMode="auto">
          <a:xfrm>
            <a:off x="4515377" y="6627168"/>
            <a:ext cx="767662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spcBef>
                <a:spcPct val="50000"/>
              </a:spcBef>
            </a:pPr>
            <a:r>
              <a:rPr lang="en-US" altLang="en-US" sz="900" b="1" dirty="0">
                <a:solidFill>
                  <a:srgbClr val="376092"/>
                </a:solidFill>
                <a:latin typeface="Calibri" charset="0"/>
              </a:rPr>
              <a:t>This work performed under the auspices of the U.S. Department of Energy by Lawrence Livermore National Laboratory under Contract </a:t>
            </a:r>
            <a:r>
              <a:rPr lang="en-US" altLang="en-US" sz="900" b="1" dirty="0" smtClean="0">
                <a:solidFill>
                  <a:srgbClr val="376092"/>
                </a:solidFill>
                <a:latin typeface="Calibri" charset="0"/>
              </a:rPr>
              <a:t>DE-AC52-07NA27344</a:t>
            </a:r>
            <a:endParaRPr lang="en-US" altLang="en-US" sz="900" b="1" dirty="0">
              <a:solidFill>
                <a:srgbClr val="376092"/>
              </a:solidFill>
              <a:latin typeface="Calibri" charset="0"/>
            </a:endParaRPr>
          </a:p>
        </p:txBody>
      </p:sp>
      <p:graphicFrame>
        <p:nvGraphicFramePr>
          <p:cNvPr id="5" name="Table 4"/>
          <p:cNvGraphicFramePr>
            <a:graphicFrameLocks noGrp="1"/>
          </p:cNvGraphicFramePr>
          <p:nvPr>
            <p:extLst>
              <p:ext uri="{D42A27DB-BD31-4B8C-83A1-F6EECF244321}">
                <p14:modId xmlns:p14="http://schemas.microsoft.com/office/powerpoint/2010/main" val="773161983"/>
              </p:ext>
            </p:extLst>
          </p:nvPr>
        </p:nvGraphicFramePr>
        <p:xfrm>
          <a:off x="221674" y="196809"/>
          <a:ext cx="2938086" cy="5551712"/>
        </p:xfrm>
        <a:graphic>
          <a:graphicData uri="http://schemas.openxmlformats.org/drawingml/2006/table">
            <a:tbl>
              <a:tblPr firstRow="1" bandRow="1">
                <a:tableStyleId>{6E25E649-3F16-4E02-A733-19D2CDBF48F0}</a:tableStyleId>
              </a:tblPr>
              <a:tblGrid>
                <a:gridCol w="273255">
                  <a:extLst>
                    <a:ext uri="{9D8B030D-6E8A-4147-A177-3AD203B41FA5}">
                      <a16:colId xmlns="" xmlns:a16="http://schemas.microsoft.com/office/drawing/2014/main" val="4094529835"/>
                    </a:ext>
                  </a:extLst>
                </a:gridCol>
                <a:gridCol w="308635">
                  <a:extLst>
                    <a:ext uri="{9D8B030D-6E8A-4147-A177-3AD203B41FA5}">
                      <a16:colId xmlns="" xmlns:a16="http://schemas.microsoft.com/office/drawing/2014/main" val="3537846017"/>
                    </a:ext>
                  </a:extLst>
                </a:gridCol>
                <a:gridCol w="2122152">
                  <a:extLst>
                    <a:ext uri="{9D8B030D-6E8A-4147-A177-3AD203B41FA5}">
                      <a16:colId xmlns="" xmlns:a16="http://schemas.microsoft.com/office/drawing/2014/main" val="2941850290"/>
                    </a:ext>
                  </a:extLst>
                </a:gridCol>
                <a:gridCol w="234044">
                  <a:extLst>
                    <a:ext uri="{9D8B030D-6E8A-4147-A177-3AD203B41FA5}">
                      <a16:colId xmlns="" xmlns:a16="http://schemas.microsoft.com/office/drawing/2014/main" val="3236593955"/>
                    </a:ext>
                  </a:extLst>
                </a:gridCol>
              </a:tblGrid>
              <a:tr h="269079">
                <a:tc gridSpan="2">
                  <a:txBody>
                    <a:bodyPr/>
                    <a:lstStyle/>
                    <a:p>
                      <a:pPr marL="0" marR="0" algn="ctr">
                        <a:spcBef>
                          <a:spcPts val="0"/>
                        </a:spcBef>
                        <a:spcAft>
                          <a:spcPts val="0"/>
                        </a:spcAft>
                      </a:pPr>
                      <a:r>
                        <a:rPr lang="en-US" sz="1200" dirty="0">
                          <a:effectLst/>
                        </a:rPr>
                        <a:t>Task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endParaRPr lang="en-US"/>
                    </a:p>
                  </a:txBody>
                  <a:tcPr/>
                </a:tc>
                <a:tc gridSpan="2">
                  <a:txBody>
                    <a:bodyPr/>
                    <a:lstStyle/>
                    <a:p>
                      <a:pPr marL="0" marR="0" algn="l">
                        <a:spcBef>
                          <a:spcPts val="0"/>
                        </a:spcBef>
                        <a:spcAft>
                          <a:spcPts val="0"/>
                        </a:spcAft>
                      </a:pPr>
                      <a:r>
                        <a:rPr lang="en-US" sz="1200" dirty="0">
                          <a:effectLst/>
                        </a:rPr>
                        <a:t>R&amp;D Area</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pPr marL="0" marR="0" algn="l">
                        <a:spcBef>
                          <a:spcPts val="0"/>
                        </a:spcBef>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 xmlns:a16="http://schemas.microsoft.com/office/drawing/2014/main" val="2845007178"/>
                  </a:ext>
                </a:extLst>
              </a:tr>
              <a:tr h="147084">
                <a:tc gridSpan="2">
                  <a:txBody>
                    <a:bodyPr/>
                    <a:lstStyle/>
                    <a:p>
                      <a:pPr marL="0" marR="0" algn="ctr">
                        <a:spcBef>
                          <a:spcPts val="0"/>
                        </a:spcBef>
                        <a:spcAft>
                          <a:spcPts val="0"/>
                        </a:spcAft>
                      </a:pPr>
                      <a:r>
                        <a:rPr lang="en-US" sz="1200" dirty="0">
                          <a:effectLst/>
                        </a:rPr>
                        <a:t>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Management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37134001"/>
                  </a:ext>
                </a:extLst>
              </a:tr>
              <a:tr h="215527">
                <a:tc gridSpan="2">
                  <a:txBody>
                    <a:bodyPr/>
                    <a:lstStyle/>
                    <a:p>
                      <a:pPr marL="0" marR="0" algn="ctr">
                        <a:spcBef>
                          <a:spcPts val="0"/>
                        </a:spcBef>
                        <a:spcAft>
                          <a:spcPts val="0"/>
                        </a:spcAft>
                      </a:pPr>
                      <a:r>
                        <a:rPr lang="en-US" sz="1200" dirty="0">
                          <a:effectLst/>
                        </a:rPr>
                        <a:t>1.2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Interface and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944074419"/>
                  </a:ext>
                </a:extLst>
              </a:tr>
              <a:tr h="182880">
                <a:tc gridSpan="2">
                  <a:txBody>
                    <a:bodyPr/>
                    <a:lstStyle/>
                    <a:p>
                      <a:pPr marL="0" marR="0" algn="ctr">
                        <a:spcBef>
                          <a:spcPts val="0"/>
                        </a:spcBef>
                        <a:spcAft>
                          <a:spcPts val="0"/>
                        </a:spcAft>
                      </a:pPr>
                      <a:r>
                        <a:rPr lang="en-US" sz="1200" dirty="0">
                          <a:effectLst/>
                        </a:rPr>
                        <a:t>1.3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Hardware &amp; Network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355056994"/>
                  </a:ext>
                </a:extLst>
              </a:tr>
              <a:tr h="147084">
                <a:tc gridSpan="2">
                  <a:txBody>
                    <a:bodyPr/>
                    <a:lstStyle/>
                    <a:p>
                      <a:pPr marL="0" marR="0" algn="ctr">
                        <a:spcBef>
                          <a:spcPts val="0"/>
                        </a:spcBef>
                        <a:spcAft>
                          <a:spcPts val="0"/>
                        </a:spcAft>
                      </a:pPr>
                      <a:r>
                        <a:rPr lang="en-US" sz="1200">
                          <a:effectLst/>
                        </a:rPr>
                        <a:t>1.4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Transfer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864763846"/>
                  </a:ext>
                </a:extLst>
              </a:tr>
              <a:tr h="196308">
                <a:tc gridSpan="2">
                  <a:txBody>
                    <a:bodyPr/>
                    <a:lstStyle/>
                    <a:p>
                      <a:pPr marL="0" marR="0" algn="ctr">
                        <a:spcBef>
                          <a:spcPts val="0"/>
                        </a:spcBef>
                        <a:spcAft>
                          <a:spcPts val="0"/>
                        </a:spcAft>
                      </a:pPr>
                      <a:r>
                        <a:rPr lang="en-US" sz="1200">
                          <a:effectLst/>
                        </a:rPr>
                        <a:t>1.5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Installation (Containerized)</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898299037"/>
                  </a:ext>
                </a:extLst>
              </a:tr>
              <a:tr h="203200">
                <a:tc gridSpan="2">
                  <a:txBody>
                    <a:bodyPr/>
                    <a:lstStyle/>
                    <a:p>
                      <a:pPr marL="0" marR="0" algn="ctr">
                        <a:spcBef>
                          <a:spcPts val="0"/>
                        </a:spcBef>
                        <a:spcAft>
                          <a:spcPts val="0"/>
                        </a:spcAft>
                      </a:pPr>
                      <a:r>
                        <a:rPr lang="en-US" sz="1200">
                          <a:effectLst/>
                        </a:rPr>
                        <a:t>1.6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Authentication &amp; Authorization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097942482"/>
                  </a:ext>
                </a:extLst>
              </a:tr>
              <a:tr h="147084">
                <a:tc gridSpan="2">
                  <a:txBody>
                    <a:bodyPr/>
                    <a:lstStyle/>
                    <a:p>
                      <a:pPr marL="0" marR="0" algn="ctr">
                        <a:spcBef>
                          <a:spcPts val="0"/>
                        </a:spcBef>
                        <a:spcAft>
                          <a:spcPts val="0"/>
                        </a:spcAft>
                      </a:pPr>
                      <a:r>
                        <a:rPr lang="en-US" sz="1200">
                          <a:effectLst/>
                        </a:rPr>
                        <a:t>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Federation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661158377"/>
                  </a:ext>
                </a:extLst>
              </a:tr>
              <a:tr h="184514">
                <a:tc gridSpan="2">
                  <a:txBody>
                    <a:bodyPr/>
                    <a:lstStyle/>
                    <a:p>
                      <a:pPr marL="0" marR="0" algn="ctr">
                        <a:spcBef>
                          <a:spcPts val="0"/>
                        </a:spcBef>
                        <a:spcAft>
                          <a:spcPts val="0"/>
                        </a:spcAft>
                      </a:pPr>
                      <a:r>
                        <a:rPr lang="en-US" sz="1200">
                          <a:effectLst/>
                        </a:rPr>
                        <a:t>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Quality Control &amp; Assurance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86033466"/>
                  </a:ext>
                </a:extLst>
              </a:tr>
              <a:tr h="147084">
                <a:tc gridSpan="2">
                  <a:txBody>
                    <a:bodyPr/>
                    <a:lstStyle/>
                    <a:p>
                      <a:pPr marL="0" marR="0" algn="ctr">
                        <a:spcBef>
                          <a:spcPts val="0"/>
                        </a:spcBef>
                        <a:spcAft>
                          <a:spcPts val="0"/>
                        </a:spcAft>
                      </a:pPr>
                      <a:r>
                        <a:rPr lang="en-US" sz="1200">
                          <a:effectLst/>
                        </a:rPr>
                        <a:t>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Replication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0967730"/>
                  </a:ext>
                </a:extLst>
              </a:tr>
              <a:tr h="147084">
                <a:tc gridSpan="2">
                  <a:txBody>
                    <a:bodyPr/>
                    <a:lstStyle/>
                    <a:p>
                      <a:pPr marL="0" marR="0" algn="ctr">
                        <a:spcBef>
                          <a:spcPts val="0"/>
                        </a:spcBef>
                        <a:spcAft>
                          <a:spcPts val="0"/>
                        </a:spcAft>
                      </a:pPr>
                      <a:r>
                        <a:rPr lang="en-US" sz="1200">
                          <a:effectLst/>
                        </a:rPr>
                        <a:t>1.10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706525320"/>
                  </a:ext>
                </a:extLst>
              </a:tr>
              <a:tr h="147084">
                <a:tc gridSpan="2">
                  <a:txBody>
                    <a:bodyPr/>
                    <a:lstStyle/>
                    <a:p>
                      <a:pPr marL="0" marR="0" algn="ctr">
                        <a:spcBef>
                          <a:spcPts val="0"/>
                        </a:spcBef>
                        <a:spcAft>
                          <a:spcPts val="0"/>
                        </a:spcAft>
                      </a:pPr>
                      <a:r>
                        <a:rPr lang="en-US" sz="1200">
                          <a:effectLst/>
                        </a:rPr>
                        <a:t>1.11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Metrics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291576173"/>
                  </a:ext>
                </a:extLst>
              </a:tr>
              <a:tr h="147084">
                <a:tc gridSpan="2">
                  <a:txBody>
                    <a:bodyPr/>
                    <a:lstStyle/>
                    <a:p>
                      <a:pPr marL="0" marR="0" algn="ctr">
                        <a:spcBef>
                          <a:spcPts val="0"/>
                        </a:spcBef>
                        <a:spcAft>
                          <a:spcPts val="0"/>
                        </a:spcAft>
                      </a:pPr>
                      <a:r>
                        <a:rPr lang="en-US" sz="1200">
                          <a:effectLst/>
                        </a:rPr>
                        <a:t>1.12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Notification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3832388987"/>
                  </a:ext>
                </a:extLst>
              </a:tr>
              <a:tr h="192684">
                <a:tc gridSpan="2">
                  <a:txBody>
                    <a:bodyPr/>
                    <a:lstStyle/>
                    <a:p>
                      <a:pPr marL="0" marR="0" algn="ctr">
                        <a:spcBef>
                          <a:spcPts val="0"/>
                        </a:spcBef>
                        <a:spcAft>
                          <a:spcPts val="0"/>
                        </a:spcAft>
                      </a:pPr>
                      <a:r>
                        <a:rPr lang="en-US" sz="1200">
                          <a:effectLst/>
                        </a:rPr>
                        <a:t>1.13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Long-tail Publication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206591972"/>
                  </a:ext>
                </a:extLst>
              </a:tr>
              <a:tr h="162560">
                <a:tc gridSpan="2">
                  <a:txBody>
                    <a:bodyPr/>
                    <a:lstStyle/>
                    <a:p>
                      <a:pPr marL="0" marR="0" algn="ctr">
                        <a:spcBef>
                          <a:spcPts val="0"/>
                        </a:spcBef>
                        <a:spcAft>
                          <a:spcPts val="0"/>
                        </a:spcAft>
                      </a:pPr>
                      <a:r>
                        <a:rPr lang="en-US" sz="1200" dirty="0">
                          <a:effectLst/>
                        </a:rPr>
                        <a:t>1.14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Computation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066253454"/>
                  </a:ext>
                </a:extLst>
              </a:tr>
              <a:tr h="147084">
                <a:tc gridSpan="2">
                  <a:txBody>
                    <a:bodyPr/>
                    <a:lstStyle/>
                    <a:p>
                      <a:pPr marL="0" marR="0" algn="ctr">
                        <a:spcBef>
                          <a:spcPts val="0"/>
                        </a:spcBef>
                        <a:spcAft>
                          <a:spcPts val="0"/>
                        </a:spcAft>
                      </a:pPr>
                      <a:r>
                        <a:rPr lang="en-US" sz="1200" dirty="0">
                          <a:effectLst/>
                        </a:rPr>
                        <a:t>1.15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Citation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164405793"/>
                  </a:ext>
                </a:extLst>
              </a:tr>
              <a:tr h="175988">
                <a:tc gridSpan="2">
                  <a:txBody>
                    <a:bodyPr/>
                    <a:lstStyle/>
                    <a:p>
                      <a:pPr marL="0" marR="0" algn="ctr">
                        <a:spcBef>
                          <a:spcPts val="100"/>
                        </a:spcBef>
                        <a:spcAft>
                          <a:spcPts val="100"/>
                        </a:spcAft>
                      </a:pPr>
                      <a:r>
                        <a:rPr lang="en-US" sz="1200" dirty="0">
                          <a:effectLst/>
                        </a:rPr>
                        <a:t>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Provenance Capture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072766819"/>
                  </a:ext>
                </a:extLst>
              </a:tr>
              <a:tr h="147084">
                <a:tc gridSpan="2">
                  <a:txBody>
                    <a:bodyPr/>
                    <a:lstStyle/>
                    <a:p>
                      <a:pPr marL="0" marR="0" algn="ctr">
                        <a:spcBef>
                          <a:spcPts val="100"/>
                        </a:spcBef>
                        <a:spcAft>
                          <a:spcPts val="100"/>
                        </a:spcAft>
                      </a:pPr>
                      <a:r>
                        <a:rPr lang="en-US" sz="1200">
                          <a:effectLst/>
                        </a:rPr>
                        <a:t>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Workflow</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78930218"/>
                  </a:ext>
                </a:extLst>
              </a:tr>
              <a:tr h="209736">
                <a:tc gridSpan="2">
                  <a:txBody>
                    <a:bodyPr/>
                    <a:lstStyle/>
                    <a:p>
                      <a:pPr marL="0" marR="0" algn="ctr">
                        <a:spcBef>
                          <a:spcPts val="100"/>
                        </a:spcBef>
                        <a:spcAft>
                          <a:spcPts val="100"/>
                        </a:spcAft>
                      </a:pPr>
                      <a:r>
                        <a:rPr lang="en-US" sz="1200">
                          <a:effectLst/>
                        </a:rPr>
                        <a:t>2.3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Dynamic Resources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171878957"/>
                  </a:ext>
                </a:extLst>
              </a:tr>
              <a:tr h="147084">
                <a:tc gridSpan="2">
                  <a:txBody>
                    <a:bodyPr/>
                    <a:lstStyle/>
                    <a:p>
                      <a:pPr marL="0" marR="0" algn="ctr">
                        <a:spcBef>
                          <a:spcPts val="100"/>
                        </a:spcBef>
                        <a:spcAft>
                          <a:spcPts val="100"/>
                        </a:spcAft>
                      </a:pPr>
                      <a:r>
                        <a:rPr lang="en-US" sz="1200" dirty="0">
                          <a:effectLst/>
                        </a:rPr>
                        <a:t>2.4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In situ Analysis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197707956"/>
                  </a:ext>
                </a:extLst>
              </a:tr>
              <a:tr h="147084">
                <a:tc gridSpan="2">
                  <a:txBody>
                    <a:bodyPr/>
                    <a:lstStyle/>
                    <a:p>
                      <a:pPr marL="0" marR="0" algn="ctr">
                        <a:spcBef>
                          <a:spcPts val="100"/>
                        </a:spcBef>
                        <a:spcAft>
                          <a:spcPts val="100"/>
                        </a:spcAft>
                      </a:pPr>
                      <a:r>
                        <a:rPr lang="en-US" sz="1200" dirty="0">
                          <a:effectLst/>
                        </a:rPr>
                        <a:t>2.5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endParaRPr lang="en-US"/>
                    </a:p>
                  </a:txBody>
                  <a:tcPr/>
                </a:tc>
                <a:tc>
                  <a:txBody>
                    <a:bodyPr/>
                    <a:lstStyle/>
                    <a:p>
                      <a:pPr marL="0" marR="0" algn="l">
                        <a:spcBef>
                          <a:spcPts val="100"/>
                        </a:spcBef>
                        <a:spcAft>
                          <a:spcPts val="100"/>
                        </a:spcAft>
                      </a:pPr>
                      <a:r>
                        <a:rPr lang="en-US" sz="1200" dirty="0">
                          <a:effectLst/>
                        </a:rPr>
                        <a:t>Machine Learning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3101986888"/>
                  </a:ext>
                </a:extLst>
              </a:tr>
              <a:tr h="147084">
                <a:tc gridSpan="2">
                  <a:txBody>
                    <a:bodyPr/>
                    <a:lstStyle/>
                    <a:p>
                      <a:pPr marL="0" marR="0" algn="ctr">
                        <a:spcBef>
                          <a:spcPts val="100"/>
                        </a:spcBef>
                        <a:spcAft>
                          <a:spcPts val="100"/>
                        </a:spcAft>
                      </a:pPr>
                      <a:r>
                        <a:rPr lang="en-US" sz="1200">
                          <a:effectLst/>
                        </a:rPr>
                        <a:t>2.6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UQ</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234931023"/>
                  </a:ext>
                </a:extLst>
              </a:tr>
              <a:tr h="147084">
                <a:tc gridSpan="2">
                  <a:txBody>
                    <a:bodyPr/>
                    <a:lstStyle/>
                    <a:p>
                      <a:pPr marL="0" marR="0" algn="ctr">
                        <a:spcBef>
                          <a:spcPts val="100"/>
                        </a:spcBef>
                        <a:spcAft>
                          <a:spcPts val="100"/>
                        </a:spcAft>
                      </a:pPr>
                      <a:r>
                        <a:rPr lang="en-US" sz="1200">
                          <a:effectLst/>
                        </a:rPr>
                        <a:t>2.7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Analytical Modeling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046339322"/>
                  </a:ext>
                </a:extLst>
              </a:tr>
              <a:tr h="147084">
                <a:tc gridSpan="2">
                  <a:txBody>
                    <a:bodyPr/>
                    <a:lstStyle/>
                    <a:p>
                      <a:pPr marL="0" marR="0" algn="ctr">
                        <a:spcBef>
                          <a:spcPts val="100"/>
                        </a:spcBef>
                        <a:spcAft>
                          <a:spcPts val="100"/>
                        </a:spcAft>
                      </a:pPr>
                      <a:r>
                        <a:rPr lang="en-US" sz="1200">
                          <a:effectLst/>
                        </a:rPr>
                        <a:t>2.8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0"/>
                        </a:spcAft>
                      </a:pPr>
                      <a:r>
                        <a:rPr lang="en-US" sz="1200" dirty="0">
                          <a:effectLst/>
                        </a:rPr>
                        <a:t>Mobile Apps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503005057"/>
                  </a:ext>
                </a:extLst>
              </a:tr>
              <a:tr h="147084">
                <a:tc gridSpan="4">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T w="6350" cap="flat" cmpd="sng" algn="ctr">
                      <a:solidFill>
                        <a:schemeClr val="tx1"/>
                      </a:solidFill>
                      <a:prstDash val="solid"/>
                      <a:round/>
                      <a:headEnd type="none" w="med" len="med"/>
                      <a:tailEnd type="none" w="med" len="med"/>
                    </a:lnT>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2150295991"/>
                  </a:ext>
                </a:extLst>
              </a:tr>
              <a:tr h="147084">
                <a:tc gridSpan="4">
                  <a:txBody>
                    <a:bodyPr/>
                    <a:lstStyle/>
                    <a:p>
                      <a:pPr marL="0" marR="0" lvl="0" indent="0" algn="l" defTabSz="914400" rtl="0" eaLnBrk="1" fontAlgn="auto" latinLnBrk="0" hangingPunct="1">
                        <a:lnSpc>
                          <a:spcPct val="100000"/>
                        </a:lnSpc>
                        <a:spcBef>
                          <a:spcPts val="100"/>
                        </a:spcBef>
                        <a:spcAft>
                          <a:spcPts val="100"/>
                        </a:spcAft>
                        <a:buClrTx/>
                        <a:buSzTx/>
                        <a:buFontTx/>
                        <a:buNone/>
                        <a:tabLst/>
                        <a:defRPr/>
                      </a:pPr>
                      <a:r>
                        <a:rPr lang="en-US" sz="1000" dirty="0">
                          <a:effectLst/>
                        </a:rPr>
                        <a:t>Current capability status:</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4040973922"/>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solidFill>
                      <a:schemeClr val="accent1">
                        <a:lumMod val="75000"/>
                      </a:schemeClr>
                    </a:solidFill>
                  </a:tcPr>
                </a:tc>
                <a:tc gridSpan="3">
                  <a:txBody>
                    <a:bodyPr/>
                    <a:lstStyle/>
                    <a:p>
                      <a:pPr marL="0" marR="0" algn="l">
                        <a:spcBef>
                          <a:spcPts val="100"/>
                        </a:spcBef>
                        <a:spcAft>
                          <a:spcPts val="100"/>
                        </a:spcAft>
                      </a:pPr>
                      <a:r>
                        <a:rPr lang="en-US" sz="1000" dirty="0">
                          <a:effectLst/>
                        </a:rPr>
                        <a:t>Usable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887399386"/>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B>
                      <a:noFill/>
                    </a:lnB>
                    <a:solidFill>
                      <a:schemeClr val="accent1">
                        <a:lumMod val="40000"/>
                        <a:lumOff val="60000"/>
                      </a:schemeClr>
                    </a:solidFill>
                  </a:tcPr>
                </a:tc>
                <a:tc gridSpan="3">
                  <a:txBody>
                    <a:bodyPr/>
                    <a:lstStyle/>
                    <a:p>
                      <a:pPr marL="0" marR="0" algn="l">
                        <a:spcBef>
                          <a:spcPts val="100"/>
                        </a:spcBef>
                        <a:spcAft>
                          <a:spcPts val="100"/>
                        </a:spcAft>
                      </a:pPr>
                      <a:r>
                        <a:rPr lang="en-US" sz="1000" dirty="0">
                          <a:effectLst/>
                        </a:rPr>
                        <a:t>Prototype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B>
                      <a:noFill/>
                    </a:lnB>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281168"/>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25400" cmpd="sng">
                      <a:noFill/>
                    </a:lnB>
                    <a:lnTlToBr w="12700" cmpd="sng">
                      <a:noFill/>
                      <a:prstDash val="solid"/>
                    </a:lnTlToBr>
                    <a:lnBlToTr w="12700" cmpd="sng">
                      <a:noFill/>
                      <a:prstDash val="solid"/>
                    </a:lnBlToTr>
                    <a:solidFill>
                      <a:schemeClr val="accent1">
                        <a:lumMod val="20000"/>
                        <a:lumOff val="80000"/>
                      </a:schemeClr>
                    </a:solidFill>
                  </a:tcPr>
                </a:tc>
                <a:tc gridSpan="3">
                  <a:txBody>
                    <a:bodyPr/>
                    <a:lstStyle/>
                    <a:p>
                      <a:pPr marL="0" marR="0" algn="l">
                        <a:spcBef>
                          <a:spcPts val="100"/>
                        </a:spcBef>
                        <a:spcAft>
                          <a:spcPts val="100"/>
                        </a:spcAft>
                      </a:pPr>
                      <a:r>
                        <a:rPr lang="en-US" sz="1000" dirty="0">
                          <a:effectLst/>
                        </a:rPr>
                        <a:t>Research activity</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a:noFill/>
                    </a:lnT>
                    <a:lnB w="25400" cmpd="sng">
                      <a:noFill/>
                    </a:lnB>
                    <a:lnTlToBr w="12700" cmpd="sng">
                      <a:noFill/>
                      <a:prstDash val="solid"/>
                    </a:lnTlToBr>
                    <a:lnBlToTr w="12700" cmpd="sng">
                      <a:noFill/>
                      <a:prstDash val="solid"/>
                    </a:lnBlToTr>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86676698"/>
                  </a:ext>
                </a:extLst>
              </a:tr>
            </a:tbl>
          </a:graphicData>
        </a:graphic>
      </p:graphicFrame>
      <p:sp>
        <p:nvSpPr>
          <p:cNvPr id="6" name="Rectangle 5"/>
          <p:cNvSpPr/>
          <p:nvPr/>
        </p:nvSpPr>
        <p:spPr>
          <a:xfrm>
            <a:off x="11141712" y="81393"/>
            <a:ext cx="1050288" cy="230832"/>
          </a:xfrm>
          <a:prstGeom prst="rect">
            <a:avLst/>
          </a:prstGeom>
        </p:spPr>
        <p:txBody>
          <a:bodyPr wrap="none">
            <a:spAutoFit/>
          </a:bodyPr>
          <a:lstStyle/>
          <a:p>
            <a:r>
              <a:rPr lang="en-US" sz="900" b="1" dirty="0">
                <a:solidFill>
                  <a:srgbClr val="376092"/>
                </a:solidFill>
                <a:latin typeface="Calibri" charset="0"/>
                <a:ea typeface="Calibri" charset="0"/>
                <a:cs typeface="Calibri" charset="0"/>
              </a:rPr>
              <a:t>LLNL-PRES-732381</a:t>
            </a:r>
          </a:p>
        </p:txBody>
      </p:sp>
    </p:spTree>
    <p:extLst>
      <p:ext uri="{BB962C8B-B14F-4D97-AF65-F5344CB8AC3E}">
        <p14:creationId xmlns:p14="http://schemas.microsoft.com/office/powerpoint/2010/main" val="1620349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407160"/>
            <a:ext cx="8117840" cy="405892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407160"/>
            <a:ext cx="8117840" cy="405892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800" y="1402080"/>
            <a:ext cx="8117840" cy="405892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665887" y="1407160"/>
            <a:ext cx="3141936" cy="5113512"/>
          </a:xfrm>
          <a:prstGeom prst="rect">
            <a:avLst/>
          </a:prstGeom>
        </p:spPr>
      </p:pic>
      <p:sp>
        <p:nvSpPr>
          <p:cNvPr id="13" name="TextBox 12"/>
          <p:cNvSpPr txBox="1"/>
          <p:nvPr/>
        </p:nvSpPr>
        <p:spPr>
          <a:xfrm>
            <a:off x="3001984" y="5749400"/>
            <a:ext cx="5537200" cy="646331"/>
          </a:xfrm>
          <a:prstGeom prst="rect">
            <a:avLst/>
          </a:prstGeom>
          <a:noFill/>
        </p:spPr>
        <p:txBody>
          <a:bodyPr wrap="square" rtlCol="0">
            <a:spAutoFit/>
          </a:bodyPr>
          <a:lstStyle/>
          <a:p>
            <a:r>
              <a:rPr lang="en-US" dirty="0" smtClean="0"/>
              <a:t>Users can have self-describing Python source code </a:t>
            </a:r>
            <a:br>
              <a:rPr lang="en-US" dirty="0" smtClean="0"/>
            </a:br>
            <a:r>
              <a:rPr lang="en-US" dirty="0" smtClean="0"/>
              <a:t>and easily apply it to their analysis</a:t>
            </a:r>
            <a:endParaRPr lang="en-US" dirty="0"/>
          </a:p>
        </p:txBody>
      </p:sp>
      <p:sp>
        <p:nvSpPr>
          <p:cNvPr id="15"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(3)</a:t>
            </a:r>
            <a:endParaRPr lang="en-US" b="1" dirty="0">
              <a:solidFill>
                <a:srgbClr val="8F0856"/>
              </a:solidFill>
            </a:endParaRPr>
          </a:p>
        </p:txBody>
      </p:sp>
    </p:spTree>
    <p:extLst>
      <p:ext uri="{BB962C8B-B14F-4D97-AF65-F5344CB8AC3E}">
        <p14:creationId xmlns:p14="http://schemas.microsoft.com/office/powerpoint/2010/main" val="689219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(4)</a:t>
            </a:r>
            <a:endParaRPr lang="en-US" b="1" dirty="0">
              <a:solidFill>
                <a:srgbClr val="8F0856"/>
              </a:solidFill>
            </a:endParaRPr>
          </a:p>
        </p:txBody>
      </p:sp>
      <p:pic>
        <p:nvPicPr>
          <p:cNvPr id="4" name="Picture 3"/>
          <p:cNvPicPr>
            <a:picLocks noChangeAspect="1"/>
          </p:cNvPicPr>
          <p:nvPr/>
        </p:nvPicPr>
        <p:blipFill>
          <a:blip r:embed="rId3"/>
          <a:stretch>
            <a:fillRect/>
          </a:stretch>
        </p:blipFill>
        <p:spPr>
          <a:xfrm>
            <a:off x="2184400" y="1609822"/>
            <a:ext cx="4535170" cy="4031262"/>
          </a:xfrm>
          <a:prstGeom prst="rect">
            <a:avLst/>
          </a:prstGeom>
        </p:spPr>
      </p:pic>
      <p:sp>
        <p:nvSpPr>
          <p:cNvPr id="5" name="Rectangle 4"/>
          <p:cNvSpPr/>
          <p:nvPr/>
        </p:nvSpPr>
        <p:spPr>
          <a:xfrm>
            <a:off x="7343140" y="1871854"/>
            <a:ext cx="4153536" cy="3046988"/>
          </a:xfrm>
          <a:prstGeom prst="rect">
            <a:avLst/>
          </a:prstGeom>
          <a:solidFill>
            <a:schemeClr val="tx2">
              <a:lumMod val="10000"/>
              <a:lumOff val="90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square">
            <a:spAutoFit/>
          </a:bodyPr>
          <a:lstStyle/>
          <a:p>
            <a:r>
              <a:rPr lang="en-US" sz="1200" b="1" dirty="0" smtClean="0"/>
              <a:t>import cdms2</a:t>
            </a:r>
          </a:p>
          <a:p>
            <a:r>
              <a:rPr lang="en-US" sz="1200" b="1" dirty="0" smtClean="0">
                <a:solidFill>
                  <a:srgbClr val="8F0856"/>
                </a:solidFill>
              </a:rPr>
              <a:t>from </a:t>
            </a:r>
            <a:r>
              <a:rPr lang="en-US" sz="1200" b="1" dirty="0" err="1">
                <a:solidFill>
                  <a:srgbClr val="376092"/>
                </a:solidFill>
              </a:rPr>
              <a:t>eofs.cdms</a:t>
            </a:r>
            <a:r>
              <a:rPr lang="en-US" sz="1200" b="1" dirty="0">
                <a:solidFill>
                  <a:srgbClr val="8F0856"/>
                </a:solidFill>
              </a:rPr>
              <a:t> import </a:t>
            </a:r>
            <a:r>
              <a:rPr lang="en-US" sz="1200" b="1" dirty="0" err="1" smtClean="0">
                <a:solidFill>
                  <a:srgbClr val="376092"/>
                </a:solidFill>
              </a:rPr>
              <a:t>Eof</a:t>
            </a:r>
            <a:endParaRPr lang="en-US" sz="1200" b="1" dirty="0" smtClean="0">
              <a:solidFill>
                <a:srgbClr val="376092"/>
              </a:solidFill>
            </a:endParaRPr>
          </a:p>
          <a:p>
            <a:endParaRPr lang="en-US" sz="1200" dirty="0" smtClean="0"/>
          </a:p>
          <a:p>
            <a:r>
              <a:rPr lang="en-US" sz="1200" dirty="0" smtClean="0"/>
              <a:t>#Open file</a:t>
            </a:r>
          </a:p>
          <a:p>
            <a:r>
              <a:rPr lang="en-US" sz="1200" dirty="0" smtClean="0"/>
              <a:t>:</a:t>
            </a:r>
          </a:p>
          <a:p>
            <a:endParaRPr lang="en-US" sz="1200" dirty="0"/>
          </a:p>
          <a:p>
            <a:r>
              <a:rPr lang="en-US" sz="1200" dirty="0" smtClean="0"/>
              <a:t># </a:t>
            </a:r>
            <a:r>
              <a:rPr lang="en-US" sz="1200" dirty="0"/>
              <a:t>Load </a:t>
            </a:r>
            <a:r>
              <a:rPr lang="en-US" sz="1200" dirty="0" smtClean="0"/>
              <a:t>variable</a:t>
            </a:r>
          </a:p>
          <a:p>
            <a:r>
              <a:rPr lang="en-US" sz="1200" dirty="0" smtClean="0"/>
              <a:t>d = </a:t>
            </a:r>
            <a:r>
              <a:rPr lang="is-IS" sz="1200" dirty="0" smtClean="0"/>
              <a:t>…</a:t>
            </a:r>
            <a:endParaRPr lang="en-US" sz="1200" dirty="0" smtClean="0"/>
          </a:p>
          <a:p>
            <a:r>
              <a:rPr lang="en-US" sz="1200" dirty="0" smtClean="0"/>
              <a:t>:</a:t>
            </a:r>
          </a:p>
          <a:p>
            <a:endParaRPr lang="en-US" sz="1200" dirty="0"/>
          </a:p>
          <a:p>
            <a:r>
              <a:rPr lang="en-US" sz="1200" dirty="0" smtClean="0"/>
              <a:t># </a:t>
            </a:r>
            <a:r>
              <a:rPr lang="en-US" sz="1200" dirty="0"/>
              <a:t>EOF (take </a:t>
            </a:r>
            <a:r>
              <a:rPr lang="en-US" sz="1200" dirty="0" smtClean="0"/>
              <a:t>leading mode) </a:t>
            </a:r>
          </a:p>
          <a:p>
            <a:r>
              <a:rPr lang="en-US" sz="1200" b="1" dirty="0" smtClean="0">
                <a:solidFill>
                  <a:srgbClr val="8F0856"/>
                </a:solidFill>
              </a:rPr>
              <a:t>solver </a:t>
            </a:r>
            <a:r>
              <a:rPr lang="en-US" sz="1200" b="1" dirty="0">
                <a:solidFill>
                  <a:srgbClr val="8F0856"/>
                </a:solidFill>
              </a:rPr>
              <a:t>= </a:t>
            </a:r>
            <a:r>
              <a:rPr lang="en-US" sz="1200" b="1" dirty="0" err="1" smtClean="0">
                <a:solidFill>
                  <a:srgbClr val="376092"/>
                </a:solidFill>
              </a:rPr>
              <a:t>Eof</a:t>
            </a:r>
            <a:r>
              <a:rPr lang="en-US" sz="1200" b="1" dirty="0" smtClean="0">
                <a:solidFill>
                  <a:srgbClr val="8F0856"/>
                </a:solidFill>
              </a:rPr>
              <a:t>(d, </a:t>
            </a:r>
            <a:r>
              <a:rPr lang="en-US" sz="1200" b="1" dirty="0">
                <a:solidFill>
                  <a:srgbClr val="8F0856"/>
                </a:solidFill>
              </a:rPr>
              <a:t>weights='area') </a:t>
            </a:r>
            <a:endParaRPr lang="en-US" sz="1200" b="1" dirty="0" smtClean="0">
              <a:solidFill>
                <a:srgbClr val="8F0856"/>
              </a:solidFill>
            </a:endParaRPr>
          </a:p>
          <a:p>
            <a:r>
              <a:rPr lang="en-US" sz="1200" b="1" dirty="0" err="1" smtClean="0">
                <a:solidFill>
                  <a:srgbClr val="8F0856"/>
                </a:solidFill>
              </a:rPr>
              <a:t>eof</a:t>
            </a:r>
            <a:r>
              <a:rPr lang="en-US" sz="1200" b="1" dirty="0" smtClean="0">
                <a:solidFill>
                  <a:srgbClr val="8F0856"/>
                </a:solidFill>
              </a:rPr>
              <a:t> </a:t>
            </a:r>
            <a:r>
              <a:rPr lang="en-US" sz="1200" b="1" dirty="0">
                <a:solidFill>
                  <a:srgbClr val="8F0856"/>
                </a:solidFill>
              </a:rPr>
              <a:t>= </a:t>
            </a:r>
            <a:r>
              <a:rPr lang="en-US" sz="1200" b="1" dirty="0" err="1">
                <a:solidFill>
                  <a:srgbClr val="376092"/>
                </a:solidFill>
              </a:rPr>
              <a:t>solver.eofsAsCovariance</a:t>
            </a:r>
            <a:r>
              <a:rPr lang="en-US" sz="1200" b="1" dirty="0">
                <a:solidFill>
                  <a:srgbClr val="8F0856"/>
                </a:solidFill>
              </a:rPr>
              <a:t>(</a:t>
            </a:r>
            <a:r>
              <a:rPr lang="en-US" sz="1200" b="1" dirty="0" err="1">
                <a:solidFill>
                  <a:srgbClr val="8F0856"/>
                </a:solidFill>
              </a:rPr>
              <a:t>neofs</a:t>
            </a:r>
            <a:r>
              <a:rPr lang="en-US" sz="1200" b="1" dirty="0">
                <a:solidFill>
                  <a:srgbClr val="8F0856"/>
                </a:solidFill>
              </a:rPr>
              <a:t>=1) </a:t>
            </a:r>
            <a:endParaRPr lang="en-US" sz="1200" b="1" dirty="0" smtClean="0">
              <a:solidFill>
                <a:srgbClr val="8F0856"/>
              </a:solidFill>
            </a:endParaRPr>
          </a:p>
          <a:p>
            <a:endParaRPr lang="en-US" sz="1200" dirty="0"/>
          </a:p>
          <a:p>
            <a:r>
              <a:rPr lang="en-US" sz="1200" dirty="0" smtClean="0"/>
              <a:t># Plot</a:t>
            </a:r>
          </a:p>
          <a:p>
            <a:r>
              <a:rPr lang="en-US" sz="1200" dirty="0" smtClean="0"/>
              <a:t>:</a:t>
            </a:r>
            <a:endParaRPr lang="en-US" sz="1200" dirty="0"/>
          </a:p>
        </p:txBody>
      </p:sp>
      <p:sp>
        <p:nvSpPr>
          <p:cNvPr id="9" name="Rectangle 8"/>
          <p:cNvSpPr/>
          <p:nvPr/>
        </p:nvSpPr>
        <p:spPr>
          <a:xfrm>
            <a:off x="7349490" y="5703054"/>
            <a:ext cx="4153536" cy="646331"/>
          </a:xfrm>
          <a:prstGeom prst="rect">
            <a:avLst/>
          </a:prstGeom>
        </p:spPr>
        <p:txBody>
          <a:bodyPr wrap="square">
            <a:spAutoFit/>
          </a:bodyPr>
          <a:lstStyle/>
          <a:p>
            <a:r>
              <a:rPr lang="en-US" dirty="0">
                <a:hlinkClick r:id="rId4"/>
              </a:rPr>
              <a:t>https://</a:t>
            </a:r>
            <a:r>
              <a:rPr lang="en-US" dirty="0" smtClean="0">
                <a:hlinkClick r:id="rId4"/>
              </a:rPr>
              <a:t>uvcdat.llnl.gov/examples/eof_analysis_sst.html</a:t>
            </a:r>
            <a:r>
              <a:rPr lang="en-US" dirty="0" smtClean="0"/>
              <a:t> </a:t>
            </a:r>
            <a:endParaRPr lang="en-US" dirty="0"/>
          </a:p>
        </p:txBody>
      </p:sp>
      <p:sp>
        <p:nvSpPr>
          <p:cNvPr id="10" name="Rectangle 9"/>
          <p:cNvSpPr/>
          <p:nvPr/>
        </p:nvSpPr>
        <p:spPr>
          <a:xfrm>
            <a:off x="7343140" y="1425156"/>
            <a:ext cx="3254417" cy="369332"/>
          </a:xfrm>
          <a:prstGeom prst="rect">
            <a:avLst/>
          </a:prstGeom>
        </p:spPr>
        <p:txBody>
          <a:bodyPr wrap="none">
            <a:spAutoFit/>
          </a:bodyPr>
          <a:lstStyle/>
          <a:p>
            <a:r>
              <a:rPr lang="en-US" b="1" u="sng"/>
              <a:t>Highlight of the example code:</a:t>
            </a:r>
            <a:endParaRPr lang="en-US" b="1" u="sng" dirty="0"/>
          </a:p>
        </p:txBody>
      </p:sp>
    </p:spTree>
    <p:extLst>
      <p:ext uri="{BB962C8B-B14F-4D97-AF65-F5344CB8AC3E}">
        <p14:creationId xmlns:p14="http://schemas.microsoft.com/office/powerpoint/2010/main" val="6139600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415209" y="1268824"/>
            <a:ext cx="3732441" cy="5484141"/>
            <a:chOff x="872688" y="378373"/>
            <a:chExt cx="4331955" cy="6365018"/>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688" y="378373"/>
              <a:ext cx="4331955" cy="45352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688" y="3083782"/>
              <a:ext cx="4331955" cy="3659609"/>
            </a:xfrm>
            <a:prstGeom prst="rect">
              <a:avLst/>
            </a:prstGeom>
          </p:spPr>
        </p:pic>
      </p:grpSp>
      <p:sp>
        <p:nvSpPr>
          <p:cNvPr id="13" name="Content Placeholder 2"/>
          <p:cNvSpPr>
            <a:spLocks noGrp="1"/>
          </p:cNvSpPr>
          <p:nvPr>
            <p:ph idx="1"/>
          </p:nvPr>
        </p:nvSpPr>
        <p:spPr>
          <a:xfrm>
            <a:off x="6358759" y="3190239"/>
            <a:ext cx="5833241" cy="3099653"/>
          </a:xfrm>
        </p:spPr>
        <p:txBody>
          <a:bodyPr>
            <a:normAutofit/>
          </a:bodyPr>
          <a:lstStyle/>
          <a:p>
            <a:r>
              <a:rPr lang="en-US" dirty="0" err="1" smtClean="0"/>
              <a:t>Jupyter</a:t>
            </a:r>
            <a:r>
              <a:rPr lang="en-US" dirty="0" smtClean="0"/>
              <a:t> Notebook Framework</a:t>
            </a:r>
          </a:p>
          <a:p>
            <a:r>
              <a:rPr lang="en-US" dirty="0"/>
              <a:t>A</a:t>
            </a:r>
            <a:r>
              <a:rPr lang="en-US" dirty="0" smtClean="0"/>
              <a:t>vailable to run on Web-browsers</a:t>
            </a:r>
          </a:p>
          <a:p>
            <a:r>
              <a:rPr lang="en-US" dirty="0" smtClean="0"/>
              <a:t>Enables exploratory analysis </a:t>
            </a:r>
            <a:br>
              <a:rPr lang="en-US" dirty="0" smtClean="0"/>
            </a:br>
            <a:r>
              <a:rPr lang="en-US" dirty="0" smtClean="0"/>
              <a:t>		(by implementing it on server side)</a:t>
            </a:r>
          </a:p>
          <a:p>
            <a:r>
              <a:rPr lang="en-US" b="1" u="sng" dirty="0" smtClean="0"/>
              <a:t>(Demo)</a:t>
            </a:r>
            <a:endParaRPr lang="en-US" b="1" u="sng" dirty="0"/>
          </a:p>
          <a:p>
            <a:endParaRPr lang="en-US" dirty="0"/>
          </a:p>
        </p:txBody>
      </p:sp>
      <p:pic>
        <p:nvPicPr>
          <p:cNvPr id="7" name="Picture 6"/>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9506444" y="1396125"/>
            <a:ext cx="1429847" cy="671101"/>
          </a:xfrm>
          <a:prstGeom prst="rect">
            <a:avLst/>
          </a:prstGeom>
        </p:spPr>
      </p:pic>
      <p:sp>
        <p:nvSpPr>
          <p:cNvPr id="12" name="Title 1"/>
          <p:cNvSpPr>
            <a:spLocks noGrp="1"/>
          </p:cNvSpPr>
          <p:nvPr>
            <p:ph type="title"/>
          </p:nvPr>
        </p:nvSpPr>
        <p:spPr>
          <a:xfrm>
            <a:off x="1484310" y="1"/>
            <a:ext cx="10018713" cy="1000133"/>
          </a:xfrm>
          <a:effectLst/>
        </p:spPr>
        <p:txBody>
          <a:bodyPr>
            <a:normAutofit fontScale="90000"/>
          </a:bodyPr>
          <a:lstStyle/>
          <a:p>
            <a:r>
              <a:rPr lang="en-US" b="1" dirty="0" smtClean="0">
                <a:solidFill>
                  <a:srgbClr val="8F0856"/>
                </a:solidFill>
              </a:rPr>
              <a:t>Server-side </a:t>
            </a:r>
            <a:r>
              <a:rPr lang="en-US" b="1" dirty="0">
                <a:solidFill>
                  <a:srgbClr val="8F0856"/>
                </a:solidFill>
              </a:rPr>
              <a:t>visualization for Exploratory </a:t>
            </a:r>
            <a:r>
              <a:rPr lang="en-US" b="1" dirty="0" smtClean="0">
                <a:solidFill>
                  <a:srgbClr val="8F0856"/>
                </a:solidFill>
              </a:rPr>
              <a:t>Analysis</a:t>
            </a:r>
            <a:endParaRPr lang="en-US" b="1" dirty="0">
              <a:solidFill>
                <a:srgbClr val="8F0856"/>
              </a:solidFill>
            </a:endParaRPr>
          </a:p>
        </p:txBody>
      </p:sp>
      <p:pic>
        <p:nvPicPr>
          <p:cNvPr id="2" name="Picture 1"/>
          <p:cNvPicPr>
            <a:picLocks noChangeAspect="1"/>
          </p:cNvPicPr>
          <p:nvPr/>
        </p:nvPicPr>
        <p:blipFill>
          <a:blip r:embed="rId6"/>
          <a:stretch>
            <a:fillRect/>
          </a:stretch>
        </p:blipFill>
        <p:spPr>
          <a:xfrm>
            <a:off x="6626897" y="1396125"/>
            <a:ext cx="2400300" cy="647700"/>
          </a:xfrm>
          <a:prstGeom prst="rect">
            <a:avLst/>
          </a:prstGeom>
        </p:spPr>
      </p:pic>
    </p:spTree>
    <p:extLst>
      <p:ext uri="{BB962C8B-B14F-4D97-AF65-F5344CB8AC3E}">
        <p14:creationId xmlns:p14="http://schemas.microsoft.com/office/powerpoint/2010/main" val="917808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7259" y="0"/>
            <a:ext cx="10018713" cy="1752599"/>
          </a:xfrm>
          <a:effectLst/>
        </p:spPr>
        <p:txBody>
          <a:bodyPr/>
          <a:lstStyle/>
          <a:p>
            <a:r>
              <a:rPr lang="en-US" b="1">
                <a:solidFill>
                  <a:srgbClr val="8F0856"/>
                </a:solidFill>
                <a:sym typeface="Wingdings"/>
              </a:rPr>
              <a:t>Documented examples for a diversity of geoscience communities</a:t>
            </a:r>
            <a:endParaRPr lang="en-US" b="1" dirty="0">
              <a:solidFill>
                <a:srgbClr val="8F0856"/>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7923" y="2265901"/>
            <a:ext cx="5943600" cy="2971800"/>
          </a:xfrm>
          <a:prstGeom prst="rect">
            <a:avLst/>
          </a:prstGeom>
        </p:spPr>
      </p:pic>
      <p:sp>
        <p:nvSpPr>
          <p:cNvPr id="7" name="TextBox 6"/>
          <p:cNvSpPr txBox="1"/>
          <p:nvPr/>
        </p:nvSpPr>
        <p:spPr>
          <a:xfrm>
            <a:off x="1881351" y="5318384"/>
            <a:ext cx="9774621" cy="861774"/>
          </a:xfrm>
          <a:prstGeom prst="rect">
            <a:avLst/>
          </a:prstGeom>
          <a:noFill/>
        </p:spPr>
        <p:txBody>
          <a:bodyPr wrap="square" rtlCol="0">
            <a:spAutoFit/>
          </a:bodyPr>
          <a:lstStyle/>
          <a:p>
            <a:r>
              <a:rPr lang="en-US" dirty="0" smtClean="0"/>
              <a:t>Courtesies:</a:t>
            </a:r>
          </a:p>
          <a:p>
            <a:r>
              <a:rPr lang="en-US" sz="1600" dirty="0" smtClean="0"/>
              <a:t>- Data: </a:t>
            </a:r>
            <a:r>
              <a:rPr lang="en-US" sz="1600" dirty="0" err="1" smtClean="0"/>
              <a:t>Montabone</a:t>
            </a:r>
            <a:r>
              <a:rPr lang="en-US" sz="1600" dirty="0"/>
              <a:t> et al.(2014) </a:t>
            </a:r>
            <a:r>
              <a:rPr lang="en-US" sz="1600" dirty="0" smtClean="0"/>
              <a:t>The Mars Analysis Correction Data Assimilation (MACDA) Dataset V1.0, Geo Data J</a:t>
            </a:r>
          </a:p>
          <a:p>
            <a:r>
              <a:rPr lang="en-US" sz="1600" dirty="0" smtClean="0"/>
              <a:t>- Background image: NASA JPL and GSFC</a:t>
            </a:r>
            <a:endParaRPr lang="en-US" sz="1600"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0255" y="5811642"/>
            <a:ext cx="446276" cy="446276"/>
          </a:xfrm>
          <a:prstGeom prst="rect">
            <a:avLst/>
          </a:prstGeom>
        </p:spPr>
      </p:pic>
      <p:sp>
        <p:nvSpPr>
          <p:cNvPr id="9" name="TextBox 8"/>
          <p:cNvSpPr txBox="1"/>
          <p:nvPr/>
        </p:nvSpPr>
        <p:spPr>
          <a:xfrm>
            <a:off x="2853715" y="1687554"/>
            <a:ext cx="6432017" cy="461665"/>
          </a:xfrm>
          <a:prstGeom prst="rect">
            <a:avLst/>
          </a:prstGeom>
          <a:noFill/>
        </p:spPr>
        <p:txBody>
          <a:bodyPr wrap="none" rtlCol="0">
            <a:spAutoFit/>
          </a:bodyPr>
          <a:lstStyle/>
          <a:p>
            <a:r>
              <a:rPr lang="en-US" sz="2400" b="1" i="1" dirty="0" smtClean="0"/>
              <a:t>e.g., </a:t>
            </a:r>
            <a:r>
              <a:rPr lang="en-US" sz="2400" b="1" i="1" u="sng" dirty="0" smtClean="0"/>
              <a:t>Visualization of Martian climate simulation</a:t>
            </a:r>
            <a:endParaRPr lang="en-US" sz="2400" b="1" i="1" u="sng" dirty="0"/>
          </a:p>
        </p:txBody>
      </p:sp>
    </p:spTree>
    <p:extLst>
      <p:ext uri="{BB962C8B-B14F-4D97-AF65-F5344CB8AC3E}">
        <p14:creationId xmlns:p14="http://schemas.microsoft.com/office/powerpoint/2010/main" val="12365849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a:effectLst/>
        </p:spPr>
        <p:txBody>
          <a:bodyPr/>
          <a:lstStyle/>
          <a:p>
            <a:r>
              <a:rPr lang="en-US" b="1" dirty="0" smtClean="0">
                <a:solidFill>
                  <a:srgbClr val="8F0856"/>
                </a:solidFill>
              </a:rPr>
              <a:t>Summary and future work</a:t>
            </a:r>
            <a:endParaRPr lang="en-US" b="1" dirty="0">
              <a:solidFill>
                <a:srgbClr val="8F0856"/>
              </a:solidFill>
            </a:endParaRPr>
          </a:p>
        </p:txBody>
      </p:sp>
      <p:sp>
        <p:nvSpPr>
          <p:cNvPr id="3" name="Content Placeholder 2"/>
          <p:cNvSpPr>
            <a:spLocks noGrp="1"/>
          </p:cNvSpPr>
          <p:nvPr>
            <p:ph idx="1"/>
          </p:nvPr>
        </p:nvSpPr>
        <p:spPr>
          <a:xfrm>
            <a:off x="1391920" y="1721193"/>
            <a:ext cx="10383520" cy="4170771"/>
          </a:xfrm>
        </p:spPr>
        <p:txBody>
          <a:bodyPr>
            <a:noAutofit/>
          </a:bodyPr>
          <a:lstStyle/>
          <a:p>
            <a:r>
              <a:rPr lang="en-US" sz="2000" dirty="0" smtClean="0"/>
              <a:t>Development of </a:t>
            </a:r>
            <a:r>
              <a:rPr lang="en-US" sz="2000" b="1" dirty="0" smtClean="0">
                <a:solidFill>
                  <a:srgbClr val="376092"/>
                </a:solidFill>
              </a:rPr>
              <a:t>server-side model performance metric</a:t>
            </a:r>
            <a:r>
              <a:rPr lang="en-US" sz="2000" dirty="0" smtClean="0">
                <a:solidFill>
                  <a:srgbClr val="376092"/>
                </a:solidFill>
              </a:rPr>
              <a:t> </a:t>
            </a:r>
            <a:r>
              <a:rPr lang="en-US" sz="2000" dirty="0" smtClean="0"/>
              <a:t>enables</a:t>
            </a:r>
            <a:br>
              <a:rPr lang="en-US" sz="2000" dirty="0" smtClean="0"/>
            </a:br>
            <a:r>
              <a:rPr lang="en-US" sz="2000" dirty="0" smtClean="0"/>
              <a:t>1) </a:t>
            </a:r>
            <a:r>
              <a:rPr lang="en-US" sz="2000" dirty="0"/>
              <a:t>Big data in-depth mining of </a:t>
            </a:r>
            <a:r>
              <a:rPr lang="en-US" sz="2000" dirty="0" smtClean="0"/>
              <a:t>(climate or other in ESGF) </a:t>
            </a:r>
            <a:r>
              <a:rPr lang="en-US" sz="2000" dirty="0"/>
              <a:t>model data </a:t>
            </a:r>
            <a:r>
              <a:rPr lang="en-US" sz="2000" b="1" i="1" dirty="0" smtClean="0">
                <a:solidFill>
                  <a:srgbClr val="376092"/>
                </a:solidFill>
                <a:sym typeface="Wingdings"/>
              </a:rPr>
              <a:t> </a:t>
            </a:r>
            <a:r>
              <a:rPr lang="en-US" sz="2000" b="1" i="1" dirty="0" smtClean="0">
                <a:solidFill>
                  <a:srgbClr val="376092"/>
                </a:solidFill>
              </a:rPr>
              <a:t>Exploratory analysis</a:t>
            </a:r>
            <a:r>
              <a:rPr lang="en-US" sz="2000" i="1" dirty="0" smtClean="0"/>
              <a:t/>
            </a:r>
            <a:br>
              <a:rPr lang="en-US" sz="2000" i="1" dirty="0" smtClean="0"/>
            </a:br>
            <a:r>
              <a:rPr lang="en-US" sz="2000" dirty="0" smtClean="0"/>
              <a:t>2) </a:t>
            </a:r>
            <a:r>
              <a:rPr lang="en-US" sz="2000" dirty="0"/>
              <a:t>More systematic error characterization </a:t>
            </a:r>
            <a:r>
              <a:rPr lang="en-US" sz="2000" b="1" i="1" dirty="0" smtClean="0">
                <a:solidFill>
                  <a:srgbClr val="376092"/>
                </a:solidFill>
                <a:sym typeface="Wingdings"/>
              </a:rPr>
              <a:t> </a:t>
            </a:r>
            <a:r>
              <a:rPr lang="en-US" sz="2000" b="1" i="1" dirty="0" smtClean="0">
                <a:solidFill>
                  <a:srgbClr val="376092"/>
                </a:solidFill>
              </a:rPr>
              <a:t>Uncertainty Quantification</a:t>
            </a:r>
          </a:p>
          <a:p>
            <a:pPr lvl="1"/>
            <a:r>
              <a:rPr lang="en-US" sz="1800" b="1" dirty="0" smtClean="0"/>
              <a:t>We will implement various metrics and visualizations on server-side</a:t>
            </a:r>
          </a:p>
          <a:p>
            <a:pPr lvl="1"/>
            <a:endParaRPr lang="en-US" sz="1800" dirty="0" smtClean="0"/>
          </a:p>
          <a:p>
            <a:r>
              <a:rPr lang="en-US" sz="2000" b="1" dirty="0" smtClean="0">
                <a:solidFill>
                  <a:srgbClr val="376092"/>
                </a:solidFill>
              </a:rPr>
              <a:t>Scientific </a:t>
            </a:r>
            <a:r>
              <a:rPr lang="en-US" sz="2000" b="1" dirty="0">
                <a:solidFill>
                  <a:srgbClr val="376092"/>
                </a:solidFill>
              </a:rPr>
              <a:t>analysis </a:t>
            </a:r>
            <a:r>
              <a:rPr lang="en-US" sz="2000" b="1" dirty="0" smtClean="0">
                <a:solidFill>
                  <a:srgbClr val="376092"/>
                </a:solidFill>
              </a:rPr>
              <a:t>examples</a:t>
            </a:r>
            <a:r>
              <a:rPr lang="en-US" sz="2000" dirty="0" smtClean="0">
                <a:solidFill>
                  <a:srgbClr val="376092"/>
                </a:solidFill>
              </a:rPr>
              <a:t> </a:t>
            </a:r>
            <a:r>
              <a:rPr lang="is-IS" sz="2000" dirty="0" smtClean="0"/>
              <a:t>for frequently </a:t>
            </a:r>
            <a:r>
              <a:rPr lang="en-US" sz="2000" dirty="0"/>
              <a:t>repeated</a:t>
            </a:r>
            <a:r>
              <a:rPr lang="is-IS" sz="2000" dirty="0" smtClean="0"/>
              <a:t> analyses has been developed</a:t>
            </a:r>
          </a:p>
          <a:p>
            <a:pPr lvl="1"/>
            <a:r>
              <a:rPr lang="is-IS" sz="1800" b="1" dirty="0" smtClean="0"/>
              <a:t>We will add more analysis examples recetly developed by research communities</a:t>
            </a:r>
            <a:endParaRPr lang="is-IS" sz="1800" b="1" dirty="0"/>
          </a:p>
          <a:p>
            <a:pPr lvl="1"/>
            <a:endParaRPr lang="is-IS" sz="1800" dirty="0" smtClean="0"/>
          </a:p>
          <a:p>
            <a:r>
              <a:rPr lang="en-US" sz="2000" dirty="0" smtClean="0"/>
              <a:t>Beyond the BER, </a:t>
            </a:r>
            <a:r>
              <a:rPr lang="en-US" sz="2000" b="1" dirty="0" smtClean="0">
                <a:solidFill>
                  <a:srgbClr val="376092"/>
                </a:solidFill>
              </a:rPr>
              <a:t>diverse geoscience communities</a:t>
            </a:r>
            <a:r>
              <a:rPr lang="en-US" sz="2000" dirty="0" smtClean="0">
                <a:solidFill>
                  <a:srgbClr val="376092"/>
                </a:solidFill>
              </a:rPr>
              <a:t> </a:t>
            </a:r>
            <a:r>
              <a:rPr lang="en-US" sz="2000" dirty="0" smtClean="0"/>
              <a:t>would take benefit of our work</a:t>
            </a:r>
          </a:p>
          <a:p>
            <a:pPr lvl="1"/>
            <a:r>
              <a:rPr lang="en-US" sz="1800" b="1" dirty="0" smtClean="0"/>
              <a:t>We will find new capable areas where CDAT could be applied and advance</a:t>
            </a:r>
            <a:endParaRPr lang="en-US" sz="1800" b="1" dirty="0"/>
          </a:p>
        </p:txBody>
      </p:sp>
    </p:spTree>
    <p:extLst>
      <p:ext uri="{BB962C8B-B14F-4D97-AF65-F5344CB8AC3E}">
        <p14:creationId xmlns:p14="http://schemas.microsoft.com/office/powerpoint/2010/main" val="18151947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7160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7127311" y="1349553"/>
            <a:ext cx="1493612" cy="4915668"/>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626390" y="1339632"/>
            <a:ext cx="1420531" cy="4925589"/>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7127310" y="6265221"/>
            <a:ext cx="2919611" cy="8909"/>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aphicFrame>
        <p:nvGraphicFramePr>
          <p:cNvPr id="4" name="Diagram 3"/>
          <p:cNvGraphicFramePr/>
          <p:nvPr>
            <p:extLst/>
          </p:nvPr>
        </p:nvGraphicFramePr>
        <p:xfrm>
          <a:off x="3670429" y="499529"/>
          <a:ext cx="9871607" cy="68580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5" name="TextBox 44"/>
          <p:cNvSpPr txBox="1"/>
          <p:nvPr/>
        </p:nvSpPr>
        <p:spPr>
          <a:xfrm>
            <a:off x="7834242" y="743422"/>
            <a:ext cx="1555038"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Operations</a:t>
            </a:r>
            <a:endParaRPr lang="en-US" dirty="0">
              <a:solidFill>
                <a:schemeClr val="bg1"/>
              </a:solidFill>
            </a:endParaRPr>
          </a:p>
        </p:txBody>
      </p:sp>
      <p:pic>
        <p:nvPicPr>
          <p:cNvPr id="49" name="Picture 48"/>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36879" y="1330339"/>
            <a:ext cx="649517" cy="570692"/>
          </a:xfrm>
          <a:prstGeom prst="rect">
            <a:avLst/>
          </a:prstGeom>
        </p:spPr>
      </p:pic>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397" y="1410278"/>
            <a:ext cx="897613" cy="389298"/>
          </a:xfrm>
          <a:prstGeom prst="rect">
            <a:avLst/>
          </a:prstGeom>
        </p:spPr>
      </p:pic>
      <p:pic>
        <p:nvPicPr>
          <p:cNvPr id="51" name="Picture 5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828926" y="2018188"/>
            <a:ext cx="649789" cy="649789"/>
          </a:xfrm>
          <a:prstGeom prst="rect">
            <a:avLst/>
          </a:prstGeom>
        </p:spPr>
      </p:pic>
      <p:pic>
        <p:nvPicPr>
          <p:cNvPr id="52" name="Picture 5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26390" y="2369163"/>
            <a:ext cx="610565" cy="610565"/>
          </a:xfrm>
          <a:prstGeom prst="rect">
            <a:avLst/>
          </a:prstGeom>
        </p:spPr>
      </p:pic>
      <p:pic>
        <p:nvPicPr>
          <p:cNvPr id="54" name="Picture 5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51157" y="1960378"/>
            <a:ext cx="714067" cy="714067"/>
          </a:xfrm>
          <a:prstGeom prst="rect">
            <a:avLst/>
          </a:prstGeom>
        </p:spPr>
      </p:pic>
      <p:pic>
        <p:nvPicPr>
          <p:cNvPr id="55" name="Picture 54"/>
          <p:cNvPicPr>
            <a:picLocks noChangeAspect="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742834" y="2308358"/>
            <a:ext cx="544861" cy="541830"/>
          </a:xfrm>
          <a:prstGeom prst="rect">
            <a:avLst/>
          </a:prstGeom>
        </p:spPr>
      </p:pic>
      <p:pic>
        <p:nvPicPr>
          <p:cNvPr id="56" name="Picture 55"/>
          <p:cNvPicPr>
            <a:picLocks noChangeAspect="1"/>
          </p:cNvPicPr>
          <p:nvPr/>
        </p:nvPicPr>
        <p:blipFill>
          <a:blip r:embed="rId14"/>
          <a:stretch>
            <a:fillRect/>
          </a:stretch>
        </p:blipFill>
        <p:spPr>
          <a:xfrm>
            <a:off x="9184607" y="5594924"/>
            <a:ext cx="862314" cy="862314"/>
          </a:xfrm>
          <a:prstGeom prst="rect">
            <a:avLst/>
          </a:prstGeom>
        </p:spPr>
      </p:pic>
      <p:pic>
        <p:nvPicPr>
          <p:cNvPr id="58" name="Picture 57"/>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135466" y="4893995"/>
            <a:ext cx="952178" cy="1188685"/>
          </a:xfrm>
          <a:prstGeom prst="rect">
            <a:avLst/>
          </a:prstGeom>
        </p:spPr>
      </p:pic>
      <p:pic>
        <p:nvPicPr>
          <p:cNvPr id="59" name="Picture 5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267408" y="3173655"/>
            <a:ext cx="1639238" cy="1229428"/>
          </a:xfrm>
          <a:prstGeom prst="rect">
            <a:avLst/>
          </a:prstGeom>
        </p:spPr>
      </p:pic>
      <p:pic>
        <p:nvPicPr>
          <p:cNvPr id="60" name="Picture 5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150184" y="5919308"/>
            <a:ext cx="1215815" cy="314954"/>
          </a:xfrm>
          <a:prstGeom prst="rect">
            <a:avLst/>
          </a:prstGeom>
        </p:spPr>
      </p:pic>
      <p:pic>
        <p:nvPicPr>
          <p:cNvPr id="61" name="Picture 60"/>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5746355" y="5829928"/>
            <a:ext cx="1072427" cy="275902"/>
          </a:xfrm>
          <a:prstGeom prst="rect">
            <a:avLst/>
          </a:prstGeom>
        </p:spPr>
      </p:pic>
      <p:pic>
        <p:nvPicPr>
          <p:cNvPr id="62" name="Picture 6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5240735" y="4330808"/>
            <a:ext cx="675990" cy="348138"/>
          </a:xfrm>
          <a:prstGeom prst="rect">
            <a:avLst/>
          </a:prstGeom>
        </p:spPr>
      </p:pic>
      <p:pic>
        <p:nvPicPr>
          <p:cNvPr id="63" name="Picture 62"/>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8174631" y="4027180"/>
            <a:ext cx="858160" cy="751807"/>
          </a:xfrm>
          <a:prstGeom prst="rect">
            <a:avLst/>
          </a:prstGeom>
        </p:spPr>
      </p:pic>
      <p:sp>
        <p:nvSpPr>
          <p:cNvPr id="64" name="TextBox 63"/>
          <p:cNvSpPr txBox="1"/>
          <p:nvPr/>
        </p:nvSpPr>
        <p:spPr>
          <a:xfrm>
            <a:off x="6464407" y="6247427"/>
            <a:ext cx="1310755"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Research</a:t>
            </a:r>
            <a:endParaRPr lang="en-US" dirty="0">
              <a:solidFill>
                <a:schemeClr val="bg1"/>
              </a:solidFill>
            </a:endParaRPr>
          </a:p>
        </p:txBody>
      </p:sp>
      <p:sp>
        <p:nvSpPr>
          <p:cNvPr id="65" name="TextBox 64"/>
          <p:cNvSpPr txBox="1"/>
          <p:nvPr/>
        </p:nvSpPr>
        <p:spPr>
          <a:xfrm>
            <a:off x="9202730" y="6225756"/>
            <a:ext cx="1842558"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Development</a:t>
            </a:r>
            <a:endParaRPr lang="en-US" dirty="0">
              <a:solidFill>
                <a:schemeClr val="bg1"/>
              </a:solidFill>
            </a:endParaRPr>
          </a:p>
        </p:txBody>
      </p:sp>
      <p:sp>
        <p:nvSpPr>
          <p:cNvPr id="66" name="TextBox 65"/>
          <p:cNvSpPr txBox="1"/>
          <p:nvPr/>
        </p:nvSpPr>
        <p:spPr>
          <a:xfrm>
            <a:off x="6583898" y="3911483"/>
            <a:ext cx="1358064" cy="923330"/>
          </a:xfrm>
          <a:prstGeom prst="rect">
            <a:avLst/>
          </a:prstGeom>
          <a:solidFill>
            <a:srgbClr val="002060"/>
          </a:solidFill>
          <a:effectLst>
            <a:softEdge rad="63500"/>
          </a:effectLst>
        </p:spPr>
        <p:txBody>
          <a:bodyPr wrap="none" rtlCol="0">
            <a:spAutoFit/>
          </a:bodyPr>
          <a:lstStyle/>
          <a:p>
            <a:pPr algn="ctr"/>
            <a:r>
              <a:rPr lang="en-US" dirty="0" smtClean="0">
                <a:solidFill>
                  <a:schemeClr val="bg1"/>
                </a:solidFill>
              </a:rPr>
              <a:t>Community </a:t>
            </a:r>
          </a:p>
          <a:p>
            <a:pPr algn="ctr"/>
            <a:r>
              <a:rPr lang="en-US" dirty="0" smtClean="0">
                <a:solidFill>
                  <a:schemeClr val="bg1"/>
                </a:solidFill>
              </a:rPr>
              <a:t>Machine </a:t>
            </a:r>
          </a:p>
          <a:p>
            <a:pPr algn="ctr"/>
            <a:r>
              <a:rPr lang="en-US" dirty="0" smtClean="0">
                <a:solidFill>
                  <a:schemeClr val="bg1"/>
                </a:solidFill>
              </a:rPr>
              <a:t>Learning</a:t>
            </a:r>
            <a:endParaRPr lang="en-US" dirty="0">
              <a:solidFill>
                <a:schemeClr val="bg1"/>
              </a:solidFill>
            </a:endParaRPr>
          </a:p>
        </p:txBody>
      </p:sp>
      <p:sp>
        <p:nvSpPr>
          <p:cNvPr id="67" name="TextBox 66"/>
          <p:cNvSpPr txBox="1"/>
          <p:nvPr/>
        </p:nvSpPr>
        <p:spPr>
          <a:xfrm>
            <a:off x="9971251" y="4565891"/>
            <a:ext cx="1573683" cy="733663"/>
          </a:xfrm>
          <a:prstGeom prst="triangle">
            <a:avLst/>
          </a:prstGeom>
          <a:solidFill>
            <a:srgbClr val="7030A0"/>
          </a:solidFill>
          <a:effectLst>
            <a:softEdge rad="63500"/>
          </a:effectLst>
        </p:spPr>
        <p:txBody>
          <a:bodyPr wrap="none" rtlCol="0">
            <a:spAutoFit/>
          </a:bodyPr>
          <a:lstStyle/>
          <a:p>
            <a:r>
              <a:rPr lang="en-US" dirty="0" smtClean="0">
                <a:solidFill>
                  <a:schemeClr val="bg1"/>
                </a:solidFill>
              </a:rPr>
              <a:t>CDMS</a:t>
            </a:r>
            <a:endParaRPr lang="en-US" dirty="0">
              <a:solidFill>
                <a:schemeClr val="bg1"/>
              </a:solidFill>
            </a:endParaRPr>
          </a:p>
        </p:txBody>
      </p:sp>
      <p:sp>
        <p:nvSpPr>
          <p:cNvPr id="68" name="TextBox 67"/>
          <p:cNvSpPr txBox="1"/>
          <p:nvPr/>
        </p:nvSpPr>
        <p:spPr>
          <a:xfrm>
            <a:off x="6512756" y="2949548"/>
            <a:ext cx="1805145" cy="683835"/>
          </a:xfrm>
          <a:prstGeom prst="trapezoid">
            <a:avLst/>
          </a:prstGeom>
          <a:solidFill>
            <a:srgbClr val="00B050"/>
          </a:solidFill>
          <a:effectLst>
            <a:softEdge rad="63500"/>
          </a:effectLst>
        </p:spPr>
        <p:txBody>
          <a:bodyPr wrap="none" rtlCol="0">
            <a:spAutoFit/>
          </a:bodyPr>
          <a:lstStyle/>
          <a:p>
            <a:pPr algn="ctr"/>
            <a:r>
              <a:rPr lang="en-US" dirty="0" smtClean="0">
                <a:solidFill>
                  <a:schemeClr val="bg1"/>
                </a:solidFill>
              </a:rPr>
              <a:t>Uncertainty </a:t>
            </a:r>
          </a:p>
          <a:p>
            <a:pPr algn="ctr"/>
            <a:r>
              <a:rPr lang="en-US" dirty="0" smtClean="0">
                <a:solidFill>
                  <a:schemeClr val="bg1"/>
                </a:solidFill>
              </a:rPr>
              <a:t>Quantification</a:t>
            </a:r>
            <a:endParaRPr lang="en-US" dirty="0">
              <a:solidFill>
                <a:schemeClr val="bg1"/>
              </a:solidFill>
            </a:endParaRPr>
          </a:p>
        </p:txBody>
      </p:sp>
      <p:sp>
        <p:nvSpPr>
          <p:cNvPr id="69" name="TextBox 68"/>
          <p:cNvSpPr txBox="1"/>
          <p:nvPr/>
        </p:nvSpPr>
        <p:spPr>
          <a:xfrm>
            <a:off x="11334323" y="4912753"/>
            <a:ext cx="628533" cy="530066"/>
          </a:xfrm>
          <a:prstGeom prst="hexagon">
            <a:avLst/>
          </a:prstGeom>
          <a:solidFill>
            <a:srgbClr val="00B050"/>
          </a:solidFill>
          <a:effectLst>
            <a:softEdge rad="63500"/>
          </a:effectLst>
        </p:spPr>
        <p:txBody>
          <a:bodyPr wrap="none" rtlCol="0">
            <a:spAutoFit/>
          </a:bodyPr>
          <a:lstStyle/>
          <a:p>
            <a:r>
              <a:rPr lang="en-US" dirty="0" smtClean="0">
                <a:solidFill>
                  <a:schemeClr val="bg1"/>
                </a:solidFill>
              </a:rPr>
              <a:t>CF</a:t>
            </a:r>
            <a:endParaRPr lang="en-US" dirty="0">
              <a:solidFill>
                <a:schemeClr val="bg1"/>
              </a:solidFill>
            </a:endParaRPr>
          </a:p>
        </p:txBody>
      </p:sp>
      <p:sp>
        <p:nvSpPr>
          <p:cNvPr id="70" name="TextBox 69"/>
          <p:cNvSpPr txBox="1"/>
          <p:nvPr/>
        </p:nvSpPr>
        <p:spPr>
          <a:xfrm>
            <a:off x="6844270" y="5391012"/>
            <a:ext cx="1361944" cy="908864"/>
          </a:xfrm>
          <a:prstGeom prst="smileyFace">
            <a:avLst/>
          </a:prstGeom>
          <a:solidFill>
            <a:schemeClr val="accent6">
              <a:lumMod val="75000"/>
            </a:schemeClr>
          </a:solidFill>
          <a:effectLst>
            <a:softEdge rad="63500"/>
          </a:effectLst>
        </p:spPr>
        <p:txBody>
          <a:bodyPr wrap="none" rtlCol="0">
            <a:spAutoFit/>
          </a:bodyPr>
          <a:lstStyle/>
          <a:p>
            <a:pPr algn="ctr"/>
            <a:r>
              <a:rPr lang="en-US" dirty="0" smtClean="0">
                <a:solidFill>
                  <a:schemeClr val="bg1"/>
                </a:solidFill>
              </a:rPr>
              <a:t>In situ </a:t>
            </a:r>
          </a:p>
          <a:p>
            <a:pPr algn="ctr"/>
            <a:r>
              <a:rPr lang="en-US" dirty="0" smtClean="0">
                <a:solidFill>
                  <a:schemeClr val="bg1"/>
                </a:solidFill>
              </a:rPr>
              <a:t>Analysis</a:t>
            </a:r>
            <a:endParaRPr lang="en-US" dirty="0">
              <a:solidFill>
                <a:schemeClr val="bg1"/>
              </a:solidFill>
            </a:endParaRPr>
          </a:p>
        </p:txBody>
      </p:sp>
      <p:sp>
        <p:nvSpPr>
          <p:cNvPr id="71" name="TextBox 70"/>
          <p:cNvSpPr txBox="1"/>
          <p:nvPr/>
        </p:nvSpPr>
        <p:spPr>
          <a:xfrm>
            <a:off x="5154718" y="4930976"/>
            <a:ext cx="1524014" cy="871359"/>
          </a:xfrm>
          <a:prstGeom prst="hexagon">
            <a:avLst/>
          </a:prstGeom>
          <a:solidFill>
            <a:srgbClr val="0070C0"/>
          </a:solidFill>
          <a:effectLst>
            <a:softEdge rad="63500"/>
          </a:effectLst>
        </p:spPr>
        <p:txBody>
          <a:bodyPr wrap="none" rtlCol="0">
            <a:spAutoFit/>
          </a:bodyPr>
          <a:lstStyle/>
          <a:p>
            <a:pPr algn="ctr"/>
            <a:r>
              <a:rPr lang="en-US" dirty="0" smtClean="0">
                <a:solidFill>
                  <a:schemeClr val="bg1"/>
                </a:solidFill>
              </a:rPr>
              <a:t>Analytical</a:t>
            </a:r>
          </a:p>
          <a:p>
            <a:pPr algn="ctr"/>
            <a:r>
              <a:rPr lang="en-US" dirty="0" smtClean="0">
                <a:solidFill>
                  <a:schemeClr val="bg1"/>
                </a:solidFill>
              </a:rPr>
              <a:t>Modeling</a:t>
            </a:r>
            <a:endParaRPr lang="en-US" dirty="0">
              <a:solidFill>
                <a:schemeClr val="bg1"/>
              </a:solidFill>
            </a:endParaRPr>
          </a:p>
        </p:txBody>
      </p:sp>
      <p:sp>
        <p:nvSpPr>
          <p:cNvPr id="72" name="TextBox 71"/>
          <p:cNvSpPr txBox="1"/>
          <p:nvPr/>
        </p:nvSpPr>
        <p:spPr>
          <a:xfrm>
            <a:off x="6604857" y="4782372"/>
            <a:ext cx="1471785" cy="733663"/>
          </a:xfrm>
          <a:prstGeom prst="diamond">
            <a:avLst/>
          </a:prstGeom>
          <a:solidFill>
            <a:srgbClr val="C00000"/>
          </a:solidFill>
          <a:ln>
            <a:noFill/>
          </a:ln>
          <a:effectLst>
            <a:softEdge rad="63500"/>
          </a:effectLst>
        </p:spPr>
        <p:txBody>
          <a:bodyPr wrap="none" rtlCol="0">
            <a:spAutoFit/>
          </a:bodyPr>
          <a:lstStyle/>
          <a:p>
            <a:pPr algn="ctr"/>
            <a:r>
              <a:rPr lang="en-US" smtClean="0">
                <a:solidFill>
                  <a:schemeClr val="bg1"/>
                </a:solidFill>
              </a:rPr>
              <a:t>Cloud</a:t>
            </a:r>
          </a:p>
        </p:txBody>
      </p:sp>
      <p:sp>
        <p:nvSpPr>
          <p:cNvPr id="73" name="TextBox 72"/>
          <p:cNvSpPr txBox="1"/>
          <p:nvPr/>
        </p:nvSpPr>
        <p:spPr>
          <a:xfrm>
            <a:off x="9124439" y="4005250"/>
            <a:ext cx="1313180" cy="646331"/>
          </a:xfrm>
          <a:prstGeom prst="rect">
            <a:avLst/>
          </a:prstGeom>
          <a:solidFill>
            <a:srgbClr val="002060"/>
          </a:solidFill>
          <a:effectLst>
            <a:softEdge rad="63500"/>
          </a:effectLst>
        </p:spPr>
        <p:txBody>
          <a:bodyPr wrap="none" rtlCol="0">
            <a:spAutoFit/>
          </a:bodyPr>
          <a:lstStyle/>
          <a:p>
            <a:pPr algn="ctr"/>
            <a:r>
              <a:rPr lang="en-US" dirty="0" smtClean="0">
                <a:solidFill>
                  <a:schemeClr val="bg1"/>
                </a:solidFill>
              </a:rPr>
              <a:t>Provenance</a:t>
            </a:r>
          </a:p>
          <a:p>
            <a:pPr algn="ctr"/>
            <a:r>
              <a:rPr lang="en-US" dirty="0" smtClean="0">
                <a:solidFill>
                  <a:schemeClr val="bg1"/>
                </a:solidFill>
              </a:rPr>
              <a:t>Capture</a:t>
            </a:r>
            <a:endParaRPr lang="en-US" dirty="0">
              <a:solidFill>
                <a:schemeClr val="bg1"/>
              </a:solidFill>
            </a:endParaRPr>
          </a:p>
        </p:txBody>
      </p:sp>
      <p:sp>
        <p:nvSpPr>
          <p:cNvPr id="74" name="TextBox 73"/>
          <p:cNvSpPr txBox="1"/>
          <p:nvPr/>
        </p:nvSpPr>
        <p:spPr>
          <a:xfrm>
            <a:off x="10674856" y="4040214"/>
            <a:ext cx="1489963" cy="696337"/>
          </a:xfrm>
          <a:prstGeom prst="trapezoid">
            <a:avLst/>
          </a:prstGeom>
          <a:solidFill>
            <a:srgbClr val="C00000"/>
          </a:solidFill>
          <a:effectLst>
            <a:softEdge rad="63500"/>
          </a:effectLst>
        </p:spPr>
        <p:txBody>
          <a:bodyPr wrap="none" rtlCol="0">
            <a:spAutoFit/>
          </a:bodyPr>
          <a:lstStyle/>
          <a:p>
            <a:pPr algn="ctr"/>
            <a:r>
              <a:rPr lang="en-US" dirty="0" smtClean="0">
                <a:solidFill>
                  <a:schemeClr val="bg1"/>
                </a:solidFill>
              </a:rPr>
              <a:t>Long-tail</a:t>
            </a:r>
          </a:p>
          <a:p>
            <a:pPr algn="ctr"/>
            <a:r>
              <a:rPr lang="en-US" dirty="0" smtClean="0">
                <a:solidFill>
                  <a:schemeClr val="bg1"/>
                </a:solidFill>
              </a:rPr>
              <a:t>Publication</a:t>
            </a:r>
            <a:endParaRPr lang="en-US" dirty="0">
              <a:solidFill>
                <a:schemeClr val="bg1"/>
              </a:solidFill>
            </a:endParaRPr>
          </a:p>
        </p:txBody>
      </p:sp>
      <p:pic>
        <p:nvPicPr>
          <p:cNvPr id="75" name="Picture 74"/>
          <p:cNvPicPr>
            <a:picLocks noChangeAspect="1"/>
          </p:cNvPicPr>
          <p:nvPr/>
        </p:nvPicPr>
        <p:blipFill>
          <a:blip r:embed="rId21"/>
          <a:stretch>
            <a:fillRect/>
          </a:stretch>
        </p:blipFill>
        <p:spPr>
          <a:xfrm>
            <a:off x="8931672" y="1399825"/>
            <a:ext cx="978412" cy="410204"/>
          </a:xfrm>
          <a:prstGeom prst="rect">
            <a:avLst/>
          </a:prstGeom>
        </p:spPr>
      </p:pic>
      <p:pic>
        <p:nvPicPr>
          <p:cNvPr id="76" name="Picture 75"/>
          <p:cNvPicPr>
            <a:picLocks noChangeAspect="1"/>
          </p:cNvPicPr>
          <p:nvPr/>
        </p:nvPicPr>
        <p:blipFill>
          <a:blip r:embed="rId22">
            <a:clrChange>
              <a:clrFrom>
                <a:srgbClr val="FFFFFF"/>
              </a:clrFrom>
              <a:clrTo>
                <a:srgbClr val="FFFFFF">
                  <a:alpha val="0"/>
                </a:srgbClr>
              </a:clrTo>
            </a:clrChange>
          </a:blip>
          <a:stretch>
            <a:fillRect/>
          </a:stretch>
        </p:blipFill>
        <p:spPr>
          <a:xfrm>
            <a:off x="7903715" y="1860301"/>
            <a:ext cx="674652" cy="428632"/>
          </a:xfrm>
          <a:prstGeom prst="rect">
            <a:avLst/>
          </a:prstGeom>
        </p:spPr>
      </p:pic>
      <p:pic>
        <p:nvPicPr>
          <p:cNvPr id="78" name="Picture 77" descr="IS-ENES2.png"/>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9143362" y="1901640"/>
            <a:ext cx="472402" cy="472402"/>
          </a:xfrm>
          <a:prstGeom prst="rect">
            <a:avLst/>
          </a:prstGeom>
        </p:spPr>
      </p:pic>
      <p:sp>
        <p:nvSpPr>
          <p:cNvPr id="79" name="TextBox 78"/>
          <p:cNvSpPr txBox="1"/>
          <p:nvPr/>
        </p:nvSpPr>
        <p:spPr>
          <a:xfrm>
            <a:off x="8978012" y="5287256"/>
            <a:ext cx="1186893" cy="490776"/>
          </a:xfrm>
          <a:prstGeom prst="parallelogram">
            <a:avLst/>
          </a:prstGeom>
          <a:solidFill>
            <a:srgbClr val="00B0F0"/>
          </a:solidFill>
          <a:effectLst>
            <a:softEdge rad="63500"/>
          </a:effectLst>
        </p:spPr>
        <p:txBody>
          <a:bodyPr wrap="none" rtlCol="0">
            <a:spAutoFit/>
          </a:bodyPr>
          <a:lstStyle/>
          <a:p>
            <a:pPr algn="ctr"/>
            <a:r>
              <a:rPr lang="en-US" smtClean="0">
                <a:solidFill>
                  <a:schemeClr val="bg1"/>
                </a:solidFill>
              </a:rPr>
              <a:t>Metrics</a:t>
            </a:r>
            <a:endParaRPr lang="en-US" dirty="0">
              <a:solidFill>
                <a:schemeClr val="bg1"/>
              </a:solidFill>
            </a:endParaRPr>
          </a:p>
        </p:txBody>
      </p:sp>
      <p:pic>
        <p:nvPicPr>
          <p:cNvPr id="80" name="Picture 79" descr="anl-logo.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5321236" y="3662435"/>
            <a:ext cx="1004644" cy="377779"/>
          </a:xfrm>
          <a:prstGeom prst="rect">
            <a:avLst/>
          </a:prstGeom>
        </p:spPr>
      </p:pic>
      <p:sp>
        <p:nvSpPr>
          <p:cNvPr id="81" name="TextBox 80"/>
          <p:cNvSpPr txBox="1"/>
          <p:nvPr/>
        </p:nvSpPr>
        <p:spPr>
          <a:xfrm>
            <a:off x="8992286" y="2819129"/>
            <a:ext cx="1769940" cy="908864"/>
          </a:xfrm>
          <a:prstGeom prst="smileyFace">
            <a:avLst/>
          </a:prstGeom>
          <a:solidFill>
            <a:schemeClr val="tx2">
              <a:lumMod val="75000"/>
              <a:lumOff val="25000"/>
            </a:schemeClr>
          </a:solidFill>
          <a:effectLst>
            <a:softEdge rad="63500"/>
          </a:effectLst>
        </p:spPr>
        <p:txBody>
          <a:bodyPr wrap="none" rtlCol="0">
            <a:spAutoFit/>
          </a:bodyPr>
          <a:lstStyle/>
          <a:p>
            <a:pPr algn="ctr"/>
            <a:r>
              <a:rPr lang="en-US" dirty="0" smtClean="0">
                <a:solidFill>
                  <a:schemeClr val="bg1"/>
                </a:solidFill>
              </a:rPr>
              <a:t>Distributed</a:t>
            </a:r>
          </a:p>
          <a:p>
            <a:pPr algn="ctr"/>
            <a:r>
              <a:rPr lang="en-US" dirty="0" smtClean="0">
                <a:solidFill>
                  <a:schemeClr val="bg1"/>
                </a:solidFill>
              </a:rPr>
              <a:t>Computing</a:t>
            </a:r>
            <a:endParaRPr lang="en-US" dirty="0">
              <a:solidFill>
                <a:schemeClr val="bg1"/>
              </a:solidFill>
            </a:endParaRPr>
          </a:p>
        </p:txBody>
      </p:sp>
      <p:sp>
        <p:nvSpPr>
          <p:cNvPr id="82" name="TextBox 81"/>
          <p:cNvSpPr txBox="1"/>
          <p:nvPr/>
        </p:nvSpPr>
        <p:spPr>
          <a:xfrm>
            <a:off x="9148189" y="4761767"/>
            <a:ext cx="1098276" cy="497919"/>
          </a:xfrm>
          <a:prstGeom prst="parallelogram">
            <a:avLst/>
          </a:prstGeom>
          <a:solidFill>
            <a:schemeClr val="accent3">
              <a:lumMod val="75000"/>
            </a:schemeClr>
          </a:solidFill>
          <a:effectLst>
            <a:softEdge rad="63500"/>
          </a:effectLst>
        </p:spPr>
        <p:txBody>
          <a:bodyPr wrap="none" rtlCol="0">
            <a:spAutoFit/>
          </a:bodyPr>
          <a:lstStyle/>
          <a:p>
            <a:pPr algn="ctr"/>
            <a:r>
              <a:rPr lang="en-US" smtClean="0">
                <a:solidFill>
                  <a:schemeClr val="bg1"/>
                </a:solidFill>
              </a:rPr>
              <a:t>CMOR</a:t>
            </a:r>
            <a:endParaRPr lang="en-US" dirty="0">
              <a:solidFill>
                <a:schemeClr val="bg1"/>
              </a:solidFill>
            </a:endParaRPr>
          </a:p>
        </p:txBody>
      </p:sp>
      <p:sp>
        <p:nvSpPr>
          <p:cNvPr id="83" name="Title 3"/>
          <p:cNvSpPr>
            <a:spLocks noGrp="1"/>
          </p:cNvSpPr>
          <p:nvPr>
            <p:ph type="title"/>
          </p:nvPr>
        </p:nvSpPr>
        <p:spPr>
          <a:xfrm>
            <a:off x="1576559" y="6601"/>
            <a:ext cx="10588260" cy="791261"/>
          </a:xfrm>
          <a:effectLst/>
        </p:spPr>
        <p:txBody>
          <a:bodyPr>
            <a:noAutofit/>
          </a:bodyPr>
          <a:lstStyle/>
          <a:p>
            <a:r>
              <a:rPr lang="en-US" b="1" dirty="0" smtClean="0">
                <a:solidFill>
                  <a:srgbClr val="8F0856"/>
                </a:solidFill>
              </a:rPr>
              <a:t>ESGF software system and science integration</a:t>
            </a:r>
            <a:endParaRPr lang="en-US" b="1" dirty="0">
              <a:solidFill>
                <a:srgbClr val="8F0856"/>
              </a:solidFill>
            </a:endParaRPr>
          </a:p>
        </p:txBody>
      </p:sp>
      <p:sp>
        <p:nvSpPr>
          <p:cNvPr id="84" name="Content Placeholder 2"/>
          <p:cNvSpPr>
            <a:spLocks noGrp="1"/>
          </p:cNvSpPr>
          <p:nvPr>
            <p:ph idx="1"/>
          </p:nvPr>
        </p:nvSpPr>
        <p:spPr>
          <a:xfrm>
            <a:off x="1484309" y="880938"/>
            <a:ext cx="3870687" cy="5384283"/>
          </a:xfrm>
        </p:spPr>
        <p:txBody>
          <a:bodyPr>
            <a:normAutofit/>
          </a:bodyPr>
          <a:lstStyle/>
          <a:p>
            <a:r>
              <a:rPr lang="en-US" b="1" dirty="0" smtClean="0">
                <a:solidFill>
                  <a:srgbClr val="376092"/>
                </a:solidFill>
              </a:rPr>
              <a:t>Geoscience research integration</a:t>
            </a:r>
          </a:p>
          <a:p>
            <a:r>
              <a:rPr lang="en-US" dirty="0" smtClean="0"/>
              <a:t>Uncertainty Quantification</a:t>
            </a:r>
          </a:p>
          <a:p>
            <a:r>
              <a:rPr lang="en-US" dirty="0" smtClean="0"/>
              <a:t>Community Machine Learning</a:t>
            </a:r>
          </a:p>
          <a:p>
            <a:r>
              <a:rPr lang="en-US" dirty="0" smtClean="0"/>
              <a:t>Knowledge discovery</a:t>
            </a:r>
          </a:p>
          <a:p>
            <a:r>
              <a:rPr lang="en-US" i="1" dirty="0" smtClean="0"/>
              <a:t>In situ </a:t>
            </a:r>
            <a:r>
              <a:rPr lang="en-US" dirty="0" smtClean="0"/>
              <a:t>analysis</a:t>
            </a:r>
          </a:p>
          <a:p>
            <a:r>
              <a:rPr lang="en-US" dirty="0" smtClean="0"/>
              <a:t>Cloud technology </a:t>
            </a:r>
          </a:p>
          <a:p>
            <a:r>
              <a:rPr lang="en-US" b="1" dirty="0" smtClean="0">
                <a:solidFill>
                  <a:srgbClr val="376092"/>
                </a:solidFill>
              </a:rPr>
              <a:t>Visualization</a:t>
            </a:r>
          </a:p>
          <a:p>
            <a:r>
              <a:rPr lang="en-US" b="1" dirty="0" smtClean="0">
                <a:solidFill>
                  <a:srgbClr val="376092"/>
                </a:solidFill>
              </a:rPr>
              <a:t>Exploratory analysis</a:t>
            </a:r>
          </a:p>
          <a:p>
            <a:r>
              <a:rPr lang="en-US" dirty="0" smtClean="0"/>
              <a:t>Analytical Modeling</a:t>
            </a:r>
          </a:p>
        </p:txBody>
      </p:sp>
      <p:pic>
        <p:nvPicPr>
          <p:cNvPr id="85" name="Picture 84"/>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0461630" y="5314364"/>
            <a:ext cx="838200" cy="495300"/>
          </a:xfrm>
          <a:prstGeom prst="rect">
            <a:avLst/>
          </a:prstGeom>
        </p:spPr>
      </p:pic>
      <p:pic>
        <p:nvPicPr>
          <p:cNvPr id="86" name="Picture 85"/>
          <p:cNvPicPr>
            <a:picLocks noChangeAspect="1"/>
          </p:cNvPicPr>
          <p:nvPr/>
        </p:nvPicPr>
        <p:blipFill>
          <a:blip r:embed="rId26">
            <a:biLevel thresh="75000"/>
            <a:extLst>
              <a:ext uri="{BEBA8EAE-BF5A-486C-A8C5-ECC9F3942E4B}">
                <a14:imgProps xmlns:a14="http://schemas.microsoft.com/office/drawing/2010/main">
                  <a14:imgLayer r:embed="rId27">
                    <a14:imgEffect>
                      <a14:brightnessContrast bright="-40000" contrast="-40000"/>
                    </a14:imgEffect>
                  </a14:imgLayer>
                </a14:imgProps>
              </a:ext>
            </a:extLst>
          </a:blip>
          <a:stretch>
            <a:fillRect/>
          </a:stretch>
        </p:blipFill>
        <p:spPr>
          <a:xfrm>
            <a:off x="5615206" y="3294345"/>
            <a:ext cx="921514" cy="304913"/>
          </a:xfrm>
          <a:prstGeom prst="rect">
            <a:avLst/>
          </a:prstGeom>
        </p:spPr>
      </p:pic>
      <p:sp>
        <p:nvSpPr>
          <p:cNvPr id="2" name="Rectangle 1"/>
          <p:cNvSpPr/>
          <p:nvPr/>
        </p:nvSpPr>
        <p:spPr>
          <a:xfrm>
            <a:off x="4795520" y="2448560"/>
            <a:ext cx="5175731" cy="4385844"/>
          </a:xfrm>
          <a:prstGeom prst="rect">
            <a:avLst/>
          </a:prstGeom>
          <a:noFill/>
          <a:ln w="571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378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Purpose</a:t>
            </a:r>
            <a:endParaRPr lang="en-US" b="1" dirty="0">
              <a:solidFill>
                <a:srgbClr val="8F0856"/>
              </a:solidFill>
            </a:endParaRPr>
          </a:p>
        </p:txBody>
      </p:sp>
      <p:pic>
        <p:nvPicPr>
          <p:cNvPr id="7" name="Picture 6"/>
          <p:cNvPicPr>
            <a:picLocks noChangeAspect="1"/>
          </p:cNvPicPr>
          <p:nvPr/>
        </p:nvPicPr>
        <p:blipFill>
          <a:blip r:embed="rId3"/>
          <a:stretch>
            <a:fillRect/>
          </a:stretch>
        </p:blipFill>
        <p:spPr>
          <a:xfrm rot="20700000">
            <a:off x="204237" y="402443"/>
            <a:ext cx="3376136" cy="2022707"/>
          </a:xfrm>
          <a:prstGeom prst="rect">
            <a:avLst/>
          </a:prstGeom>
        </p:spPr>
      </p:pic>
      <p:sp>
        <p:nvSpPr>
          <p:cNvPr id="6" name="Content Placeholder 2"/>
          <p:cNvSpPr>
            <a:spLocks noGrp="1"/>
          </p:cNvSpPr>
          <p:nvPr>
            <p:ph idx="1"/>
          </p:nvPr>
        </p:nvSpPr>
        <p:spPr>
          <a:xfrm>
            <a:off x="2332383" y="1815549"/>
            <a:ext cx="9859617" cy="4638260"/>
          </a:xfrm>
        </p:spPr>
        <p:txBody>
          <a:bodyPr>
            <a:normAutofit/>
          </a:bodyPr>
          <a:lstStyle/>
          <a:p>
            <a:r>
              <a:rPr lang="en-US" sz="2000" b="1" dirty="0">
                <a:solidFill>
                  <a:srgbClr val="376092"/>
                </a:solidFill>
              </a:rPr>
              <a:t>Provide advanced tools</a:t>
            </a:r>
            <a:r>
              <a:rPr lang="en-US" sz="2000" dirty="0">
                <a:solidFill>
                  <a:srgbClr val="376092"/>
                </a:solidFill>
              </a:rPr>
              <a:t> </a:t>
            </a:r>
            <a:r>
              <a:rPr lang="en-US" sz="2000" dirty="0"/>
              <a:t>for </a:t>
            </a:r>
            <a:r>
              <a:rPr lang="en-US" sz="2000" dirty="0" smtClean="0"/>
              <a:t>distributed big </a:t>
            </a:r>
            <a:r>
              <a:rPr lang="en-US" sz="2000" dirty="0"/>
              <a:t>data analysis and </a:t>
            </a:r>
            <a:r>
              <a:rPr lang="en-US" sz="2000" dirty="0" smtClean="0"/>
              <a:t>visualization</a:t>
            </a:r>
          </a:p>
          <a:p>
            <a:endParaRPr lang="en-US" sz="2000" dirty="0" smtClean="0"/>
          </a:p>
          <a:p>
            <a:r>
              <a:rPr lang="en-US" sz="2000" dirty="0" smtClean="0"/>
              <a:t>Integrate into ESGF </a:t>
            </a:r>
            <a:r>
              <a:rPr lang="en-US" sz="2000" b="1" dirty="0" smtClean="0">
                <a:solidFill>
                  <a:srgbClr val="376092"/>
                </a:solidFill>
              </a:rPr>
              <a:t>examples of complex but established analysis routines </a:t>
            </a:r>
            <a:r>
              <a:rPr lang="en-US" sz="2000" dirty="0" smtClean="0"/>
              <a:t>that can expedite research in diverse geoscience communities</a:t>
            </a:r>
            <a:endParaRPr lang="en-US" sz="2000" dirty="0"/>
          </a:p>
          <a:p>
            <a:endParaRPr lang="en-US" sz="2000" dirty="0" smtClean="0"/>
          </a:p>
          <a:p>
            <a:r>
              <a:rPr lang="en-US" sz="2000" dirty="0" smtClean="0"/>
              <a:t>Emphasize (but not limited to) </a:t>
            </a:r>
            <a:r>
              <a:rPr lang="en-US" sz="2000" b="1" dirty="0" smtClean="0">
                <a:solidFill>
                  <a:srgbClr val="376092"/>
                </a:solidFill>
              </a:rPr>
              <a:t>capabilities designed for BER’s mission and projects </a:t>
            </a:r>
            <a:r>
              <a:rPr lang="en-US" sz="2000" b="1" dirty="0" smtClean="0">
                <a:solidFill>
                  <a:srgbClr val="8F0856"/>
                </a:solidFill>
              </a:rPr>
              <a:t/>
            </a:r>
            <a:br>
              <a:rPr lang="en-US" sz="2000" b="1" dirty="0" smtClean="0">
                <a:solidFill>
                  <a:srgbClr val="8F0856"/>
                </a:solidFill>
              </a:rPr>
            </a:br>
            <a:r>
              <a:rPr lang="en-US" sz="2000" dirty="0" smtClean="0"/>
              <a:t>(for example, CMIP, ACME, and PCMDI)</a:t>
            </a:r>
          </a:p>
        </p:txBody>
      </p:sp>
    </p:spTree>
    <p:extLst>
      <p:ext uri="{BB962C8B-B14F-4D97-AF65-F5344CB8AC3E}">
        <p14:creationId xmlns:p14="http://schemas.microsoft.com/office/powerpoint/2010/main" val="8152429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normAutofit/>
          </a:bodyPr>
          <a:lstStyle/>
          <a:p>
            <a:r>
              <a:rPr lang="en-US" sz="3600" b="1" dirty="0" smtClean="0">
                <a:solidFill>
                  <a:srgbClr val="8F0856"/>
                </a:solidFill>
              </a:rPr>
              <a:t>Metrics </a:t>
            </a:r>
            <a:r>
              <a:rPr lang="en-US" sz="3600" b="1">
                <a:solidFill>
                  <a:srgbClr val="8F0856"/>
                </a:solidFill>
              </a:rPr>
              <a:t>for Model Evaluation </a:t>
            </a:r>
            <a:r>
              <a:rPr lang="en-US" sz="3600" b="1" dirty="0" smtClean="0">
                <a:solidFill>
                  <a:srgbClr val="8F0856"/>
                </a:solidFill>
              </a:rPr>
              <a:t>(1)</a:t>
            </a:r>
            <a:endParaRPr lang="en-US" sz="3600" b="1" dirty="0">
              <a:solidFill>
                <a:srgbClr val="8F0856"/>
              </a:solidFill>
            </a:endParaRPr>
          </a:p>
        </p:txBody>
      </p:sp>
      <p:pic>
        <p:nvPicPr>
          <p:cNvPr id="4" name="Pictur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00354" y="70731"/>
            <a:ext cx="962676" cy="845846"/>
          </a:xfrm>
          <a:prstGeom prst="rect">
            <a:avLst/>
          </a:prstGeom>
        </p:spPr>
      </p:pic>
      <p:grpSp>
        <p:nvGrpSpPr>
          <p:cNvPr id="8" name="Group 4"/>
          <p:cNvGrpSpPr>
            <a:grpSpLocks/>
          </p:cNvGrpSpPr>
          <p:nvPr/>
        </p:nvGrpSpPr>
        <p:grpSpPr bwMode="auto">
          <a:xfrm>
            <a:off x="6675534" y="2991018"/>
            <a:ext cx="3177953" cy="2502802"/>
            <a:chOff x="43844221" y="20870045"/>
            <a:chExt cx="5868532" cy="4621939"/>
          </a:xfrm>
        </p:grpSpPr>
        <p:pic>
          <p:nvPicPr>
            <p:cNvPr id="9" name="Picture 3"/>
            <p:cNvPicPr>
              <a:picLocks noChangeAspect="1"/>
            </p:cNvPicPr>
            <p:nvPr/>
          </p:nvPicPr>
          <p:blipFill rotWithShape="1">
            <a:blip r:embed="rId4">
              <a:extLst>
                <a:ext uri="{28A0092B-C50C-407E-A947-70E740481C1C}">
                  <a14:useLocalDpi xmlns:a14="http://schemas.microsoft.com/office/drawing/2010/main" val="0"/>
                </a:ext>
              </a:extLst>
            </a:blip>
            <a:srcRect l="7051" t="7537" r="12108" b="10125"/>
            <a:stretch/>
          </p:blipFill>
          <p:spPr bwMode="auto">
            <a:xfrm>
              <a:off x="43844221" y="20870045"/>
              <a:ext cx="5868532" cy="4621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8"/>
            <p:cNvSpPr txBox="1">
              <a:spLocks noChangeArrowheads="1"/>
            </p:cNvSpPr>
            <p:nvPr/>
          </p:nvSpPr>
          <p:spPr bwMode="auto">
            <a:xfrm>
              <a:off x="45619997" y="23841245"/>
              <a:ext cx="3941763" cy="947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nSpc>
                  <a:spcPts val="5263"/>
                </a:lnSpc>
                <a:spcAft>
                  <a:spcPts val="1200"/>
                </a:spcAft>
              </a:pPr>
              <a:r>
                <a:rPr lang="en-US" altLang="en-US" sz="1200" i="1" dirty="0">
                  <a:solidFill>
                    <a:srgbClr val="000000"/>
                  </a:solidFill>
                  <a:latin typeface="Helvetica" charset="0"/>
                </a:rPr>
                <a:t>Hawkins and Sutton (2009)</a:t>
              </a:r>
            </a:p>
          </p:txBody>
        </p:sp>
      </p:grpSp>
      <p:sp>
        <p:nvSpPr>
          <p:cNvPr id="11" name="Text Box 14"/>
          <p:cNvSpPr txBox="1">
            <a:spLocks noChangeArrowheads="1"/>
          </p:cNvSpPr>
          <p:nvPr/>
        </p:nvSpPr>
        <p:spPr bwMode="auto">
          <a:xfrm>
            <a:off x="6333177" y="5769411"/>
            <a:ext cx="3862668" cy="6418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Aft>
                <a:spcPts val="1200"/>
              </a:spcAft>
            </a:pPr>
            <a:r>
              <a:rPr lang="en-US" altLang="en-US" sz="1600" dirty="0" smtClean="0">
                <a:solidFill>
                  <a:srgbClr val="000000"/>
                </a:solidFill>
                <a:latin typeface="Helvetica" charset="0"/>
              </a:rPr>
              <a:t>Future projections </a:t>
            </a:r>
            <a:r>
              <a:rPr lang="en-US" altLang="en-US" sz="1600" dirty="0">
                <a:solidFill>
                  <a:srgbClr val="000000"/>
                </a:solidFill>
                <a:latin typeface="Helvetica" charset="0"/>
              </a:rPr>
              <a:t>simulated by </a:t>
            </a:r>
            <a:r>
              <a:rPr lang="en-US" altLang="en-US" sz="1600" dirty="0" smtClean="0">
                <a:solidFill>
                  <a:srgbClr val="000000"/>
                </a:solidFill>
                <a:latin typeface="Helvetica" charset="0"/>
              </a:rPr>
              <a:t>CMIP </a:t>
            </a:r>
            <a:r>
              <a:rPr lang="en-US" altLang="en-US" sz="1600" dirty="0">
                <a:solidFill>
                  <a:srgbClr val="000000"/>
                </a:solidFill>
                <a:latin typeface="Helvetica" charset="0"/>
              </a:rPr>
              <a:t>participating models</a:t>
            </a:r>
          </a:p>
        </p:txBody>
      </p:sp>
      <p:sp>
        <p:nvSpPr>
          <p:cNvPr id="16" name="Rounded Rectangle 15"/>
          <p:cNvSpPr/>
          <p:nvPr/>
        </p:nvSpPr>
        <p:spPr>
          <a:xfrm>
            <a:off x="6390605" y="2617028"/>
            <a:ext cx="3805240" cy="3921963"/>
          </a:xfrm>
          <a:prstGeom prst="round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100"/>
          </a:p>
        </p:txBody>
      </p:sp>
      <p:sp>
        <p:nvSpPr>
          <p:cNvPr id="17" name="Text Box 22"/>
          <p:cNvSpPr txBox="1">
            <a:spLocks noChangeArrowheads="1"/>
          </p:cNvSpPr>
          <p:nvPr/>
        </p:nvSpPr>
        <p:spPr bwMode="auto">
          <a:xfrm>
            <a:off x="6617141" y="2032253"/>
            <a:ext cx="3368021" cy="584775"/>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a:solidFill>
                  <a:schemeClr val="tx2"/>
                </a:solidFill>
                <a:latin typeface="Helvetica" charset="0"/>
              </a:rPr>
              <a:t>Coupled Model </a:t>
            </a:r>
            <a:r>
              <a:rPr lang="en-US" altLang="en-US" sz="1600" b="1" dirty="0" err="1">
                <a:solidFill>
                  <a:schemeClr val="tx2"/>
                </a:solidFill>
                <a:latin typeface="Helvetica" charset="0"/>
              </a:rPr>
              <a:t>Intercomparison</a:t>
            </a:r>
            <a:r>
              <a:rPr lang="en-US" altLang="en-US" sz="1600" b="1" dirty="0">
                <a:solidFill>
                  <a:schemeClr val="tx2"/>
                </a:solidFill>
                <a:latin typeface="Helvetica" charset="0"/>
              </a:rPr>
              <a:t> </a:t>
            </a:r>
            <a:r>
              <a:rPr lang="en-US" altLang="en-US" sz="1600" b="1" dirty="0" smtClean="0">
                <a:solidFill>
                  <a:schemeClr val="tx2"/>
                </a:solidFill>
                <a:latin typeface="Helvetica" charset="0"/>
              </a:rPr>
              <a:t>Project </a:t>
            </a:r>
            <a:r>
              <a:rPr lang="en-US" altLang="en-US" sz="1600" b="1" dirty="0">
                <a:solidFill>
                  <a:schemeClr val="tx2"/>
                </a:solidFill>
                <a:latin typeface="Helvetica" charset="0"/>
              </a:rPr>
              <a:t>(</a:t>
            </a:r>
            <a:r>
              <a:rPr lang="en-US" altLang="en-US" sz="1600" b="1" dirty="0" smtClean="0">
                <a:solidFill>
                  <a:schemeClr val="tx2"/>
                </a:solidFill>
                <a:latin typeface="Helvetica" charset="0"/>
              </a:rPr>
              <a:t>CMIP)</a:t>
            </a:r>
            <a:endParaRPr lang="en-US" altLang="en-US" sz="1600" b="1" dirty="0">
              <a:solidFill>
                <a:schemeClr val="tx2"/>
              </a:solidFill>
              <a:latin typeface="Helvetica" charset="0"/>
            </a:endParaRPr>
          </a:p>
        </p:txBody>
      </p:sp>
      <p:grpSp>
        <p:nvGrpSpPr>
          <p:cNvPr id="30" name="Group 29"/>
          <p:cNvGrpSpPr/>
          <p:nvPr/>
        </p:nvGrpSpPr>
        <p:grpSpPr>
          <a:xfrm>
            <a:off x="2473065" y="2220980"/>
            <a:ext cx="4181529" cy="4311256"/>
            <a:chOff x="4842402" y="2227734"/>
            <a:chExt cx="4181529" cy="4311256"/>
          </a:xfrm>
        </p:grpSpPr>
        <p:sp>
          <p:nvSpPr>
            <p:cNvPr id="12" name="Text Box 14"/>
            <p:cNvSpPr txBox="1">
              <a:spLocks noChangeArrowheads="1"/>
            </p:cNvSpPr>
            <p:nvPr/>
          </p:nvSpPr>
          <p:spPr bwMode="auto">
            <a:xfrm>
              <a:off x="4977202" y="5813009"/>
              <a:ext cx="4046729" cy="49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spcAft>
                  <a:spcPts val="1200"/>
                </a:spcAft>
              </a:pPr>
              <a:r>
                <a:rPr lang="en-US" altLang="en-US" sz="1600" dirty="0">
                  <a:solidFill>
                    <a:srgbClr val="000000"/>
                  </a:solidFill>
                  <a:latin typeface="Helvetica" charset="0"/>
                </a:rPr>
                <a:t>ESGF data nodes and its web </a:t>
              </a:r>
              <a:r>
                <a:rPr lang="en-US" altLang="en-US" sz="1600" dirty="0" smtClean="0">
                  <a:solidFill>
                    <a:srgbClr val="000000"/>
                  </a:solidFill>
                  <a:latin typeface="Helvetica" charset="0"/>
                </a:rPr>
                <a:t>access</a:t>
              </a:r>
              <a:endParaRPr lang="en-US" altLang="en-US" sz="1600" dirty="0">
                <a:solidFill>
                  <a:srgbClr val="000000"/>
                </a:solidFill>
                <a:latin typeface="Helvetica" charset="0"/>
              </a:endParaRPr>
            </a:p>
          </p:txBody>
        </p:sp>
        <p:pic>
          <p:nvPicPr>
            <p:cNvPr id="14" name="Picture 13" descr="window1.tiff"/>
            <p:cNvPicPr>
              <a:picLocks noChangeAspect="1"/>
            </p:cNvPicPr>
            <p:nvPr/>
          </p:nvPicPr>
          <p:blipFill>
            <a:blip r:embed="rId5">
              <a:extLst>
                <a:ext uri="{28A0092B-C50C-407E-A947-70E740481C1C}">
                  <a14:useLocalDpi xmlns:a14="http://schemas.microsoft.com/office/drawing/2010/main" val="0"/>
                </a:ext>
              </a:extLst>
            </a:blip>
            <a:srcRect t="11163"/>
            <a:stretch>
              <a:fillRect/>
            </a:stretch>
          </p:blipFill>
          <p:spPr bwMode="auto">
            <a:xfrm>
              <a:off x="5031519" y="2981123"/>
              <a:ext cx="3050660" cy="2730408"/>
            </a:xfrm>
            <a:prstGeom prst="rect">
              <a:avLst/>
            </a:prstGeom>
            <a:noFill/>
            <a:ln>
              <a:noFill/>
            </a:ln>
            <a:effectLst>
              <a:outerShdw blurRad="292100" dist="139700" dir="2700000" algn="tl" rotWithShape="0">
                <a:srgbClr val="333333">
                  <a:alpha val="64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231216" y="4408836"/>
              <a:ext cx="3269852" cy="1302695"/>
            </a:xfrm>
            <a:prstGeom prst="rect">
              <a:avLst/>
            </a:prstGeom>
            <a:solidFill>
              <a:schemeClr val="bg1"/>
            </a:solidFill>
            <a:ln>
              <a:noFill/>
            </a:ln>
            <a:effectLst>
              <a:outerShdw blurRad="50800" dist="38100" dir="2700000" algn="tl" rotWithShape="0">
                <a:srgbClr val="000000">
                  <a:alpha val="39998"/>
                </a:srgb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8" name="Rounded Rectangle 17"/>
            <p:cNvSpPr/>
            <p:nvPr/>
          </p:nvSpPr>
          <p:spPr>
            <a:xfrm>
              <a:off x="4842402" y="2617027"/>
              <a:ext cx="3797106" cy="3921963"/>
            </a:xfrm>
            <a:prstGeom prst="roundRect">
              <a:avLst>
                <a:gd name="adj" fmla="val 14048"/>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100"/>
            </a:p>
          </p:txBody>
        </p:sp>
        <p:sp>
          <p:nvSpPr>
            <p:cNvPr id="19" name="Text Box 22"/>
            <p:cNvSpPr txBox="1">
              <a:spLocks noChangeArrowheads="1"/>
            </p:cNvSpPr>
            <p:nvPr/>
          </p:nvSpPr>
          <p:spPr bwMode="auto">
            <a:xfrm>
              <a:off x="5849667" y="2227734"/>
              <a:ext cx="1782576" cy="338554"/>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smtClean="0">
                  <a:solidFill>
                    <a:schemeClr val="tx2"/>
                  </a:solidFill>
                  <a:latin typeface="Helvetica" charset="0"/>
                </a:rPr>
                <a:t>ESGF</a:t>
              </a:r>
              <a:endParaRPr lang="en-US" altLang="en-US" sz="1600" b="1" dirty="0">
                <a:solidFill>
                  <a:schemeClr val="tx2"/>
                </a:solidFill>
                <a:latin typeface="Helvetica" charset="0"/>
              </a:endParaRPr>
            </a:p>
          </p:txBody>
        </p:sp>
      </p:grpSp>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96252" y="29462"/>
            <a:ext cx="2033520" cy="881945"/>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53996" y="29462"/>
            <a:ext cx="2034417" cy="756334"/>
          </a:xfrm>
          <a:prstGeom prst="rect">
            <a:avLst/>
          </a:prstGeom>
        </p:spPr>
      </p:pic>
      <p:pic>
        <p:nvPicPr>
          <p:cNvPr id="23" name="Picture 22"/>
          <p:cNvPicPr>
            <a:picLocks noChangeAspect="1"/>
          </p:cNvPicPr>
          <p:nvPr/>
        </p:nvPicPr>
        <p:blipFill rotWithShape="1">
          <a:blip r:embed="rId9">
            <a:extLst>
              <a:ext uri="{28A0092B-C50C-407E-A947-70E740481C1C}">
                <a14:useLocalDpi xmlns:a14="http://schemas.microsoft.com/office/drawing/2010/main" val="0"/>
              </a:ext>
            </a:extLst>
          </a:blip>
          <a:srcRect l="15124" t="26865" r="13533" b="36546"/>
          <a:stretch/>
        </p:blipFill>
        <p:spPr>
          <a:xfrm>
            <a:off x="7943777" y="65056"/>
            <a:ext cx="1703244" cy="655125"/>
          </a:xfrm>
          <a:prstGeom prst="rect">
            <a:avLst/>
          </a:prstGeom>
        </p:spPr>
      </p:pic>
      <p:pic>
        <p:nvPicPr>
          <p:cNvPr id="31" name="Picture 30"/>
          <p:cNvPicPr>
            <a:picLocks noChangeAspect="1"/>
          </p:cNvPicPr>
          <p:nvPr/>
        </p:nvPicPr>
        <p:blipFill rotWithShape="1">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10073177" y="65056"/>
            <a:ext cx="1429847" cy="671101"/>
          </a:xfrm>
          <a:prstGeom prst="rect">
            <a:avLst/>
          </a:prstGeom>
        </p:spPr>
      </p:pic>
    </p:spTree>
    <p:extLst>
      <p:ext uri="{BB962C8B-B14F-4D97-AF65-F5344CB8AC3E}">
        <p14:creationId xmlns:p14="http://schemas.microsoft.com/office/powerpoint/2010/main" val="3447450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ph type="title"/>
          </p:nvPr>
        </p:nvSpPr>
        <p:spPr>
          <a:xfrm>
            <a:off x="1484311" y="73184"/>
            <a:ext cx="10018713" cy="1752599"/>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(2)</a:t>
            </a:r>
            <a:endParaRPr lang="en-US" sz="3600" b="1" dirty="0">
              <a:solidFill>
                <a:srgbClr val="8F0856"/>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064" y="2182874"/>
            <a:ext cx="4014644" cy="3568570"/>
          </a:xfrm>
          <a:prstGeom prst="rect">
            <a:avLst/>
          </a:prstGeom>
          <a:ln w="31750">
            <a:solidFill>
              <a:srgbClr val="FF0000"/>
            </a:solidFill>
          </a:ln>
        </p:spPr>
      </p:pic>
      <p:pic>
        <p:nvPicPr>
          <p:cNvPr id="10" name="Picture 9"/>
          <p:cNvPicPr>
            <a:picLocks noChangeAspect="1"/>
          </p:cNvPicPr>
          <p:nvPr/>
        </p:nvPicPr>
        <p:blipFill>
          <a:blip r:embed="rId4"/>
          <a:stretch>
            <a:fillRect/>
          </a:stretch>
        </p:blipFill>
        <p:spPr>
          <a:xfrm>
            <a:off x="4721039" y="3023187"/>
            <a:ext cx="7292353" cy="2586603"/>
          </a:xfrm>
          <a:prstGeom prst="rect">
            <a:avLst/>
          </a:prstGeom>
          <a:solidFill>
            <a:schemeClr val="bg1"/>
          </a:solidFill>
        </p:spPr>
      </p:pic>
      <p:cxnSp>
        <p:nvCxnSpPr>
          <p:cNvPr id="12" name="Straight Arrow Connector 11"/>
          <p:cNvCxnSpPr/>
          <p:nvPr/>
        </p:nvCxnSpPr>
        <p:spPr>
          <a:xfrm flipV="1">
            <a:off x="4306957" y="3586479"/>
            <a:ext cx="414082" cy="5786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67375" y="5974544"/>
            <a:ext cx="5784276" cy="646331"/>
          </a:xfrm>
          <a:prstGeom prst="rect">
            <a:avLst/>
          </a:prstGeom>
          <a:noFill/>
        </p:spPr>
        <p:txBody>
          <a:bodyPr wrap="none" rtlCol="0">
            <a:spAutoFit/>
          </a:bodyPr>
          <a:lstStyle/>
          <a:p>
            <a:r>
              <a:rPr lang="en-US" sz="1600" dirty="0" smtClean="0"/>
              <a:t>Modes * Seasons * Models * Their ensemble members * Metrics ..</a:t>
            </a:r>
            <a:br>
              <a:rPr lang="en-US" sz="1600" dirty="0" smtClean="0"/>
            </a:br>
            <a:r>
              <a:rPr lang="en-US" sz="2000" b="1" i="1" dirty="0" smtClean="0">
                <a:solidFill>
                  <a:srgbClr val="FF0000"/>
                </a:solidFill>
              </a:rPr>
              <a:t>~ 10</a:t>
            </a:r>
            <a:r>
              <a:rPr lang="en-US" sz="2000" b="1" i="1" baseline="30000" dirty="0" smtClean="0">
                <a:solidFill>
                  <a:srgbClr val="FF0000"/>
                </a:solidFill>
              </a:rPr>
              <a:t>4</a:t>
            </a:r>
            <a:r>
              <a:rPr lang="en-US" sz="2000" b="1" i="1" dirty="0" smtClean="0">
                <a:solidFill>
                  <a:srgbClr val="FF0000"/>
                </a:solidFill>
              </a:rPr>
              <a:t> images and statistics!</a:t>
            </a:r>
            <a:endParaRPr lang="en-US" sz="2000" b="1" i="1" dirty="0">
              <a:solidFill>
                <a:srgbClr val="FF0000"/>
              </a:solidFill>
            </a:endParaRPr>
          </a:p>
        </p:txBody>
      </p:sp>
      <p:sp>
        <p:nvSpPr>
          <p:cNvPr id="14" name="TextBox 13"/>
          <p:cNvSpPr txBox="1"/>
          <p:nvPr/>
        </p:nvSpPr>
        <p:spPr>
          <a:xfrm>
            <a:off x="4651612" y="2287523"/>
            <a:ext cx="7431205" cy="584775"/>
          </a:xfrm>
          <a:prstGeom prst="rect">
            <a:avLst/>
          </a:prstGeom>
          <a:noFill/>
        </p:spPr>
        <p:txBody>
          <a:bodyPr wrap="square" rtlCol="0">
            <a:spAutoFit/>
          </a:bodyPr>
          <a:lstStyle/>
          <a:p>
            <a:r>
              <a:rPr lang="en-US" sz="3200" b="1" dirty="0" smtClean="0">
                <a:solidFill>
                  <a:schemeClr val="tx1">
                    <a:alpha val="32000"/>
                  </a:schemeClr>
                </a:solidFill>
              </a:rPr>
              <a:t>Interrogating </a:t>
            </a:r>
            <a:r>
              <a:rPr lang="en-US" sz="3200" b="1" dirty="0">
                <a:solidFill>
                  <a:schemeClr val="tx1">
                    <a:alpha val="32000"/>
                  </a:schemeClr>
                </a:solidFill>
              </a:rPr>
              <a:t>m</a:t>
            </a:r>
            <a:r>
              <a:rPr lang="en-US" sz="3200" b="1" dirty="0" smtClean="0">
                <a:solidFill>
                  <a:schemeClr val="tx1">
                    <a:alpha val="32000"/>
                  </a:schemeClr>
                </a:solidFill>
              </a:rPr>
              <a:t>odels with observations</a:t>
            </a:r>
            <a:endParaRPr lang="en-US" sz="3200" b="1" dirty="0">
              <a:solidFill>
                <a:schemeClr val="tx1">
                  <a:alpha val="32000"/>
                </a:schemeClr>
              </a:solidFill>
            </a:endParaRPr>
          </a:p>
        </p:txBody>
      </p:sp>
    </p:spTree>
    <p:extLst>
      <p:ext uri="{BB962C8B-B14F-4D97-AF65-F5344CB8AC3E}">
        <p14:creationId xmlns:p14="http://schemas.microsoft.com/office/powerpoint/2010/main" val="12506264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5630662" y="2016066"/>
            <a:ext cx="6435212" cy="4290141"/>
            <a:chOff x="5598073" y="1847906"/>
            <a:chExt cx="6005348" cy="4003565"/>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8073" y="1847906"/>
              <a:ext cx="6005348" cy="4003565"/>
            </a:xfrm>
            <a:prstGeom prst="rect">
              <a:avLst/>
            </a:prstGeom>
          </p:spPr>
        </p:pic>
        <p:sp>
          <p:nvSpPr>
            <p:cNvPr id="6" name="Rectangle 5"/>
            <p:cNvSpPr/>
            <p:nvPr/>
          </p:nvSpPr>
          <p:spPr>
            <a:xfrm>
              <a:off x="9315223" y="1847906"/>
              <a:ext cx="2207173" cy="3382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TextBox 23"/>
          <p:cNvSpPr txBox="1"/>
          <p:nvPr/>
        </p:nvSpPr>
        <p:spPr>
          <a:xfrm>
            <a:off x="11137008" y="2489318"/>
            <a:ext cx="602344" cy="276999"/>
          </a:xfrm>
          <a:prstGeom prst="rect">
            <a:avLst/>
          </a:prstGeom>
          <a:noFill/>
        </p:spPr>
        <p:txBody>
          <a:bodyPr wrap="none">
            <a:spAutoFit/>
          </a:bodyPr>
          <a:lstStyle/>
          <a:p>
            <a:pPr>
              <a:defRPr/>
            </a:pPr>
            <a:r>
              <a:rPr lang="en-US" sz="1200" b="1" dirty="0" smtClean="0">
                <a:solidFill>
                  <a:srgbClr val="FF0000"/>
                </a:solidFill>
                <a:latin typeface="+mj-lt"/>
              </a:rPr>
              <a:t>Worse</a:t>
            </a:r>
            <a:endParaRPr lang="en-US" sz="1200" b="1" dirty="0">
              <a:solidFill>
                <a:srgbClr val="FF0000"/>
              </a:solidFill>
              <a:latin typeface="+mj-lt"/>
            </a:endParaRPr>
          </a:p>
        </p:txBody>
      </p:sp>
      <p:sp>
        <p:nvSpPr>
          <p:cNvPr id="25" name="TextBox 24"/>
          <p:cNvSpPr txBox="1"/>
          <p:nvPr/>
        </p:nvSpPr>
        <p:spPr>
          <a:xfrm>
            <a:off x="11137008" y="5621928"/>
            <a:ext cx="607859" cy="276999"/>
          </a:xfrm>
          <a:prstGeom prst="rect">
            <a:avLst/>
          </a:prstGeom>
          <a:noFill/>
        </p:spPr>
        <p:txBody>
          <a:bodyPr wrap="none">
            <a:spAutoFit/>
          </a:bodyPr>
          <a:lstStyle/>
          <a:p>
            <a:pPr>
              <a:defRPr/>
            </a:pPr>
            <a:r>
              <a:rPr lang="en-US" sz="1200" b="1" dirty="0" smtClean="0">
                <a:solidFill>
                  <a:srgbClr val="0070C0"/>
                </a:solidFill>
                <a:latin typeface="+mj-lt"/>
              </a:rPr>
              <a:t>Better</a:t>
            </a:r>
            <a:endParaRPr lang="en-US" sz="1200" b="1" dirty="0">
              <a:solidFill>
                <a:srgbClr val="0070C0"/>
              </a:solidFill>
              <a:latin typeface="+mj-lt"/>
            </a:endParaRPr>
          </a:p>
        </p:txBody>
      </p:sp>
      <p:sp>
        <p:nvSpPr>
          <p:cNvPr id="26" name="TextBox 25"/>
          <p:cNvSpPr txBox="1"/>
          <p:nvPr/>
        </p:nvSpPr>
        <p:spPr>
          <a:xfrm>
            <a:off x="11618820" y="4083157"/>
            <a:ext cx="638316" cy="261610"/>
          </a:xfrm>
          <a:prstGeom prst="rect">
            <a:avLst/>
          </a:prstGeom>
          <a:noFill/>
        </p:spPr>
        <p:txBody>
          <a:bodyPr wrap="none">
            <a:spAutoFit/>
          </a:bodyPr>
          <a:lstStyle/>
          <a:p>
            <a:pPr>
              <a:defRPr/>
            </a:pPr>
            <a:r>
              <a:rPr lang="en-US" sz="1100" b="1">
                <a:solidFill>
                  <a:srgbClr val="FF9900"/>
                </a:solidFill>
                <a:latin typeface="+mj-lt"/>
              </a:rPr>
              <a:t>Median</a:t>
            </a:r>
            <a:endParaRPr lang="en-US" sz="1100" b="1" dirty="0">
              <a:solidFill>
                <a:srgbClr val="FF9900"/>
              </a:solidFill>
              <a:latin typeface="+mj-lt"/>
            </a:endParaRPr>
          </a:p>
        </p:txBody>
      </p:sp>
      <p:sp>
        <p:nvSpPr>
          <p:cNvPr id="27" name="TextBox 26"/>
          <p:cNvSpPr txBox="1"/>
          <p:nvPr/>
        </p:nvSpPr>
        <p:spPr>
          <a:xfrm>
            <a:off x="9583652" y="2136203"/>
            <a:ext cx="1994713" cy="276999"/>
          </a:xfrm>
          <a:prstGeom prst="rect">
            <a:avLst/>
          </a:prstGeom>
          <a:noFill/>
        </p:spPr>
        <p:txBody>
          <a:bodyPr wrap="none" rtlCol="0">
            <a:spAutoFit/>
          </a:bodyPr>
          <a:lstStyle/>
          <a:p>
            <a:r>
              <a:rPr lang="en-US" sz="1200" smtClean="0"/>
              <a:t>(Unit variance EOF pattern)</a:t>
            </a:r>
            <a:endParaRPr lang="en-US" sz="1200"/>
          </a:p>
        </p:txBody>
      </p:sp>
      <p:sp>
        <p:nvSpPr>
          <p:cNvPr id="29" name="Text Box 22"/>
          <p:cNvSpPr txBox="1">
            <a:spLocks noChangeArrowheads="1"/>
          </p:cNvSpPr>
          <p:nvPr/>
        </p:nvSpPr>
        <p:spPr bwMode="auto">
          <a:xfrm>
            <a:off x="1936544" y="2782987"/>
            <a:ext cx="3368021" cy="338554"/>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smtClean="0">
                <a:solidFill>
                  <a:schemeClr val="tx2"/>
                </a:solidFill>
                <a:latin typeface="Helvetica" charset="0"/>
              </a:rPr>
              <a:t>ESGF</a:t>
            </a:r>
            <a:endParaRPr lang="en-US" altLang="en-US" sz="1600" b="1" dirty="0">
              <a:solidFill>
                <a:schemeClr val="tx2"/>
              </a:solidFill>
              <a:latin typeface="Helvetica" charset="0"/>
            </a:endParaRPr>
          </a:p>
        </p:txBody>
      </p:sp>
      <p:pic>
        <p:nvPicPr>
          <p:cNvPr id="3" name="Picture 2"/>
          <p:cNvPicPr>
            <a:picLocks noChangeAspect="1"/>
          </p:cNvPicPr>
          <p:nvPr/>
        </p:nvPicPr>
        <p:blipFill>
          <a:blip r:embed="rId4"/>
          <a:stretch>
            <a:fillRect/>
          </a:stretch>
        </p:blipFill>
        <p:spPr>
          <a:xfrm>
            <a:off x="2033379" y="3213801"/>
            <a:ext cx="3174352" cy="3092406"/>
          </a:xfrm>
          <a:prstGeom prst="rect">
            <a:avLst/>
          </a:prstGeom>
        </p:spPr>
      </p:pic>
      <p:grpSp>
        <p:nvGrpSpPr>
          <p:cNvPr id="30" name="Group 29"/>
          <p:cNvGrpSpPr/>
          <p:nvPr/>
        </p:nvGrpSpPr>
        <p:grpSpPr>
          <a:xfrm>
            <a:off x="315953" y="1854649"/>
            <a:ext cx="2909687" cy="3260276"/>
            <a:chOff x="3700204" y="5643155"/>
            <a:chExt cx="1592580" cy="3260276"/>
          </a:xfrm>
        </p:grpSpPr>
        <p:sp>
          <p:nvSpPr>
            <p:cNvPr id="31" name="Oval 30"/>
            <p:cNvSpPr/>
            <p:nvPr/>
          </p:nvSpPr>
          <p:spPr>
            <a:xfrm>
              <a:off x="3700204" y="5643155"/>
              <a:ext cx="1592580" cy="159383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i="1" dirty="0">
                  <a:solidFill>
                    <a:schemeClr val="bg1"/>
                  </a:solidFill>
                </a:rPr>
                <a:t>Goal: Enable user to apply new metrics and/or simulations across federation </a:t>
              </a:r>
            </a:p>
          </p:txBody>
        </p:sp>
        <p:cxnSp>
          <p:nvCxnSpPr>
            <p:cNvPr id="32" name="Straight Arrow Connector 31"/>
            <p:cNvCxnSpPr>
              <a:stCxn id="31" idx="4"/>
            </p:cNvCxnSpPr>
            <p:nvPr/>
          </p:nvCxnSpPr>
          <p:spPr>
            <a:xfrm>
              <a:off x="4496494" y="7236994"/>
              <a:ext cx="727735" cy="1666437"/>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grpSp>
      <p:sp>
        <p:nvSpPr>
          <p:cNvPr id="36" name="TextBox 35"/>
          <p:cNvSpPr txBox="1"/>
          <p:nvPr/>
        </p:nvSpPr>
        <p:spPr>
          <a:xfrm rot="16200000">
            <a:off x="10672553" y="6150563"/>
            <a:ext cx="1044710" cy="276999"/>
          </a:xfrm>
          <a:prstGeom prst="rect">
            <a:avLst/>
          </a:prstGeom>
          <a:noFill/>
        </p:spPr>
        <p:txBody>
          <a:bodyPr wrap="none" rtlCol="0">
            <a:spAutoFit/>
          </a:bodyPr>
          <a:lstStyle/>
          <a:p>
            <a:r>
              <a:rPr lang="en-US" sz="1200" b="1" dirty="0" smtClean="0"/>
              <a:t>User’s model</a:t>
            </a:r>
            <a:endParaRPr lang="en-US" sz="1200" b="1" dirty="0"/>
          </a:p>
        </p:txBody>
      </p:sp>
      <p:sp>
        <p:nvSpPr>
          <p:cNvPr id="37" name="TextBox 36"/>
          <p:cNvSpPr txBox="1"/>
          <p:nvPr/>
        </p:nvSpPr>
        <p:spPr>
          <a:xfrm>
            <a:off x="5701370" y="2034603"/>
            <a:ext cx="5876996" cy="338554"/>
          </a:xfrm>
          <a:prstGeom prst="rect">
            <a:avLst/>
          </a:prstGeom>
          <a:solidFill>
            <a:schemeClr val="bg1"/>
          </a:solidFill>
        </p:spPr>
        <p:txBody>
          <a:bodyPr wrap="square" rtlCol="0">
            <a:spAutoFit/>
          </a:bodyPr>
          <a:lstStyle/>
          <a:p>
            <a:pPr algn="ctr"/>
            <a:r>
              <a:rPr lang="en-US" sz="1600" b="1" dirty="0" smtClean="0"/>
              <a:t>Model Evaluation Metrics</a:t>
            </a:r>
            <a:endParaRPr lang="en-US" sz="1600" b="1" dirty="0"/>
          </a:p>
        </p:txBody>
      </p:sp>
      <p:sp>
        <p:nvSpPr>
          <p:cNvPr id="39" name="TextBox 38"/>
          <p:cNvSpPr txBox="1"/>
          <p:nvPr/>
        </p:nvSpPr>
        <p:spPr>
          <a:xfrm rot="16200000">
            <a:off x="4121035" y="3831213"/>
            <a:ext cx="3273653" cy="307777"/>
          </a:xfrm>
          <a:prstGeom prst="rect">
            <a:avLst/>
          </a:prstGeom>
        </p:spPr>
        <p:style>
          <a:lnRef idx="0">
            <a:schemeClr val="dk1"/>
          </a:lnRef>
          <a:fillRef idx="3">
            <a:schemeClr val="dk1"/>
          </a:fillRef>
          <a:effectRef idx="3">
            <a:schemeClr val="dk1"/>
          </a:effectRef>
          <a:fontRef idx="minor">
            <a:schemeClr val="lt1"/>
          </a:fontRef>
        </p:style>
        <p:txBody>
          <a:bodyPr wrap="none" rtlCol="0">
            <a:spAutoFit/>
          </a:bodyPr>
          <a:lstStyle/>
          <a:p>
            <a:r>
              <a:rPr lang="en-US" sz="1400" dirty="0" smtClean="0"/>
              <a:t>Multiple metrics / variables / seasons / etc.</a:t>
            </a:r>
            <a:endParaRPr lang="en-US" sz="1400" dirty="0"/>
          </a:p>
        </p:txBody>
      </p:sp>
      <p:sp>
        <p:nvSpPr>
          <p:cNvPr id="40" name="TextBox 39"/>
          <p:cNvSpPr txBox="1"/>
          <p:nvPr/>
        </p:nvSpPr>
        <p:spPr>
          <a:xfrm>
            <a:off x="6783526" y="5772904"/>
            <a:ext cx="3712683" cy="307777"/>
          </a:xfrm>
          <a:prstGeom prst="rect">
            <a:avLst/>
          </a:prstGeom>
        </p:spPr>
        <p:style>
          <a:lnRef idx="0">
            <a:schemeClr val="dk1"/>
          </a:lnRef>
          <a:fillRef idx="3">
            <a:schemeClr val="dk1"/>
          </a:fillRef>
          <a:effectRef idx="3">
            <a:schemeClr val="dk1"/>
          </a:effectRef>
          <a:fontRef idx="minor">
            <a:schemeClr val="lt1"/>
          </a:fontRef>
        </p:style>
        <p:txBody>
          <a:bodyPr wrap="none" rtlCol="0">
            <a:spAutoFit/>
          </a:bodyPr>
          <a:lstStyle/>
          <a:p>
            <a:r>
              <a:rPr lang="en-US" sz="1400" dirty="0" smtClean="0"/>
              <a:t>All available (or user selected) models / datasets</a:t>
            </a:r>
            <a:endParaRPr lang="en-US" sz="1400" dirty="0"/>
          </a:p>
        </p:txBody>
      </p:sp>
      <p:pic>
        <p:nvPicPr>
          <p:cNvPr id="42" name="Picture 41"/>
          <p:cNvPicPr>
            <a:picLocks noChangeAspect="1"/>
          </p:cNvPicPr>
          <p:nvPr/>
        </p:nvPicPr>
        <p:blipFill rotWithShape="1">
          <a:blip r:embed="rId3">
            <a:extLst>
              <a:ext uri="{28A0092B-C50C-407E-A947-70E740481C1C}">
                <a14:useLocalDpi xmlns:a14="http://schemas.microsoft.com/office/drawing/2010/main" val="0"/>
              </a:ext>
            </a:extLst>
          </a:blip>
          <a:srcRect l="83198" t="54208" r="14278" b="14213"/>
          <a:stretch/>
        </p:blipFill>
        <p:spPr>
          <a:xfrm>
            <a:off x="11120759" y="4341666"/>
            <a:ext cx="162445" cy="1354749"/>
          </a:xfrm>
          <a:prstGeom prst="rect">
            <a:avLst/>
          </a:prstGeom>
        </p:spPr>
      </p:pic>
      <p:sp>
        <p:nvSpPr>
          <p:cNvPr id="35" name="Rectangle 34"/>
          <p:cNvSpPr/>
          <p:nvPr/>
        </p:nvSpPr>
        <p:spPr>
          <a:xfrm>
            <a:off x="11112977" y="4344767"/>
            <a:ext cx="163863" cy="133975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p>
        </p:txBody>
      </p:sp>
      <p:sp>
        <p:nvSpPr>
          <p:cNvPr id="2" name="TextBox 1"/>
          <p:cNvSpPr txBox="1"/>
          <p:nvPr/>
        </p:nvSpPr>
        <p:spPr>
          <a:xfrm>
            <a:off x="3907663" y="2076953"/>
            <a:ext cx="1875835" cy="369332"/>
          </a:xfrm>
          <a:prstGeom prst="rect">
            <a:avLst/>
          </a:prstGeom>
          <a:noFill/>
        </p:spPr>
        <p:txBody>
          <a:bodyPr wrap="none" rtlCol="0">
            <a:spAutoFit/>
          </a:bodyPr>
          <a:lstStyle/>
          <a:p>
            <a:r>
              <a:rPr lang="en-US" b="1" dirty="0" smtClean="0"/>
              <a:t>Different aspects</a:t>
            </a:r>
            <a:endParaRPr lang="en-US" b="1" dirty="0"/>
          </a:p>
        </p:txBody>
      </p:sp>
      <p:cxnSp>
        <p:nvCxnSpPr>
          <p:cNvPr id="5" name="Straight Arrow Connector 4"/>
          <p:cNvCxnSpPr/>
          <p:nvPr/>
        </p:nvCxnSpPr>
        <p:spPr>
          <a:xfrm>
            <a:off x="4845580" y="2446285"/>
            <a:ext cx="711940" cy="67525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Title 1"/>
          <p:cNvSpPr>
            <a:spLocks noGrp="1"/>
          </p:cNvSpPr>
          <p:nvPr>
            <p:ph type="title"/>
          </p:nvPr>
        </p:nvSpPr>
        <p:spPr>
          <a:xfrm>
            <a:off x="1484311" y="99993"/>
            <a:ext cx="10018713" cy="1752599"/>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(3)</a:t>
            </a:r>
            <a:endParaRPr lang="en-US" sz="3600" b="1" dirty="0">
              <a:solidFill>
                <a:srgbClr val="8F0856"/>
              </a:solidFill>
            </a:endParaRPr>
          </a:p>
        </p:txBody>
      </p:sp>
    </p:spTree>
    <p:extLst>
      <p:ext uri="{BB962C8B-B14F-4D97-AF65-F5344CB8AC3E}">
        <p14:creationId xmlns:p14="http://schemas.microsoft.com/office/powerpoint/2010/main" val="346808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137422" y="1678885"/>
            <a:ext cx="4966171" cy="4655008"/>
          </a:xfrm>
        </p:spPr>
        <p:txBody>
          <a:bodyPr>
            <a:normAutofit/>
          </a:bodyPr>
          <a:lstStyle/>
          <a:p>
            <a:pPr marL="0" indent="0">
              <a:buNone/>
            </a:pPr>
            <a:r>
              <a:rPr lang="en-US" dirty="0"/>
              <a:t>Developing </a:t>
            </a:r>
            <a:r>
              <a:rPr lang="en-US" dirty="0" smtClean="0"/>
              <a:t>alternative </a:t>
            </a:r>
            <a:r>
              <a:rPr lang="en-US" dirty="0"/>
              <a:t>way of big-data visualization for simulation performance and </a:t>
            </a:r>
            <a:r>
              <a:rPr lang="en-US" dirty="0" smtClean="0"/>
              <a:t>dependency </a:t>
            </a:r>
            <a:r>
              <a:rPr lang="en-US" dirty="0"/>
              <a:t>testing</a:t>
            </a:r>
          </a:p>
          <a:p>
            <a:pPr lvl="1">
              <a:buFontTx/>
              <a:buChar char="-"/>
            </a:pPr>
            <a:r>
              <a:rPr lang="en-US" dirty="0"/>
              <a:t>Example</a:t>
            </a:r>
            <a:r>
              <a:rPr lang="en-US" b="1" dirty="0">
                <a:solidFill>
                  <a:srgbClr val="8F0856"/>
                </a:solidFill>
              </a:rPr>
              <a:t> </a:t>
            </a:r>
            <a:r>
              <a:rPr lang="en-US" dirty="0"/>
              <a:t>plot</a:t>
            </a:r>
            <a:r>
              <a:rPr lang="en-US" b="1" dirty="0"/>
              <a:t> </a:t>
            </a:r>
            <a:r>
              <a:rPr lang="en-US" dirty="0"/>
              <a:t>enables identifying dependency between models </a:t>
            </a:r>
          </a:p>
          <a:p>
            <a:pPr lvl="1">
              <a:buFontTx/>
              <a:buChar char="-"/>
            </a:pPr>
            <a:r>
              <a:rPr lang="en-US" dirty="0" smtClean="0"/>
              <a:t>Originally designed by bio-medical applications to identify connectivity between genes or cells</a:t>
            </a:r>
          </a:p>
          <a:p>
            <a:pPr lvl="1">
              <a:buFontTx/>
              <a:buChar char="-"/>
            </a:pPr>
            <a:r>
              <a:rPr lang="en-US" dirty="0"/>
              <a:t>Summarizes relationship between </a:t>
            </a:r>
            <a:r>
              <a:rPr lang="en-US" b="1" dirty="0">
                <a:solidFill>
                  <a:srgbClr val="376092"/>
                </a:solidFill>
              </a:rPr>
              <a:t>more than 30K statistics</a:t>
            </a:r>
            <a:r>
              <a:rPr lang="en-US" dirty="0">
                <a:solidFill>
                  <a:srgbClr val="376092"/>
                </a:solidFill>
              </a:rPr>
              <a:t> </a:t>
            </a:r>
            <a:r>
              <a:rPr lang="en-US" dirty="0"/>
              <a:t>in one plot</a:t>
            </a:r>
          </a:p>
        </p:txBody>
      </p:sp>
      <p:sp>
        <p:nvSpPr>
          <p:cNvPr id="10" name="Title 1"/>
          <p:cNvSpPr>
            <a:spLocks noGrp="1"/>
          </p:cNvSpPr>
          <p:nvPr>
            <p:ph type="title"/>
          </p:nvPr>
        </p:nvSpPr>
        <p:spPr>
          <a:xfrm>
            <a:off x="1484311" y="0"/>
            <a:ext cx="10018713" cy="986271"/>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(4)</a:t>
            </a:r>
            <a:endParaRPr lang="en-US" sz="3600" b="1" dirty="0">
              <a:solidFill>
                <a:srgbClr val="8F0856"/>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2195" r="19878" b="12323"/>
          <a:stretch/>
        </p:blipFill>
        <p:spPr>
          <a:xfrm>
            <a:off x="6003234" y="924305"/>
            <a:ext cx="6268278" cy="5908742"/>
          </a:xfrm>
          <a:prstGeom prst="rect">
            <a:avLst/>
          </a:prstGeom>
        </p:spPr>
      </p:pic>
      <p:sp>
        <p:nvSpPr>
          <p:cNvPr id="9" name="TextBox 8"/>
          <p:cNvSpPr txBox="1"/>
          <p:nvPr/>
        </p:nvSpPr>
        <p:spPr>
          <a:xfrm>
            <a:off x="6863270" y="1157721"/>
            <a:ext cx="4158959"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rtlCol="0">
            <a:spAutoFit/>
          </a:bodyPr>
          <a:lstStyle/>
          <a:p>
            <a:r>
              <a:rPr lang="en-US" dirty="0" smtClean="0"/>
              <a:t>Dependency between models (Prototype)</a:t>
            </a:r>
            <a:endParaRPr lang="en-US" dirty="0"/>
          </a:p>
        </p:txBody>
      </p:sp>
      <p:sp>
        <p:nvSpPr>
          <p:cNvPr id="11" name="TextBox 10"/>
          <p:cNvSpPr txBox="1"/>
          <p:nvPr/>
        </p:nvSpPr>
        <p:spPr>
          <a:xfrm>
            <a:off x="6122937" y="6494493"/>
            <a:ext cx="5204091" cy="33855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1600" dirty="0" smtClean="0"/>
              <a:t>“perfect model” permutations via </a:t>
            </a:r>
            <a:r>
              <a:rPr lang="en-US" sz="1600" dirty="0"/>
              <a:t>p</a:t>
            </a:r>
            <a:r>
              <a:rPr lang="en-US" sz="1600" dirty="0" smtClean="0"/>
              <a:t>attern correlation</a:t>
            </a:r>
            <a:endParaRPr lang="en-US" sz="1600" dirty="0"/>
          </a:p>
        </p:txBody>
      </p:sp>
    </p:spTree>
    <p:extLst>
      <p:ext uri="{BB962C8B-B14F-4D97-AF65-F5344CB8AC3E}">
        <p14:creationId xmlns:p14="http://schemas.microsoft.com/office/powerpoint/2010/main" val="14081856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3"/>
          <a:srcRect t="4819" r="-6" b="10625"/>
          <a:stretch/>
        </p:blipFill>
        <p:spPr>
          <a:xfrm>
            <a:off x="6745151" y="2590800"/>
            <a:ext cx="2378937" cy="1895757"/>
          </a:xfrm>
          <a:custGeom>
            <a:avLst/>
            <a:gdLst>
              <a:gd name="connsiteX0" fmla="*/ 166068 w 2378937"/>
              <a:gd name="connsiteY0" fmla="*/ 0 h 1895757"/>
              <a:gd name="connsiteX1" fmla="*/ 2378937 w 2378937"/>
              <a:gd name="connsiteY1" fmla="*/ 0 h 1895757"/>
              <a:gd name="connsiteX2" fmla="*/ 2378937 w 2378937"/>
              <a:gd name="connsiteY2" fmla="*/ 1895757 h 1895757"/>
              <a:gd name="connsiteX3" fmla="*/ 0 w 2378937"/>
              <a:gd name="connsiteY3" fmla="*/ 1895757 h 1895757"/>
              <a:gd name="connsiteX4" fmla="*/ 0 w 2378937"/>
              <a:gd name="connsiteY4" fmla="*/ 166068 h 1895757"/>
              <a:gd name="connsiteX5" fmla="*/ 166068 w 2378937"/>
              <a:gd name="connsiteY5" fmla="*/ 0 h 189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8937" h="1895757">
                <a:moveTo>
                  <a:pt x="166068" y="0"/>
                </a:moveTo>
                <a:lnTo>
                  <a:pt x="2378937" y="0"/>
                </a:lnTo>
                <a:lnTo>
                  <a:pt x="2378937" y="1895757"/>
                </a:lnTo>
                <a:lnTo>
                  <a:pt x="0" y="1895757"/>
                </a:lnTo>
                <a:lnTo>
                  <a:pt x="0" y="166068"/>
                </a:lnTo>
                <a:cubicBezTo>
                  <a:pt x="0" y="74351"/>
                  <a:pt x="74351" y="0"/>
                  <a:pt x="166068" y="0"/>
                </a:cubicBez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6" name="Picture 5"/>
          <p:cNvPicPr>
            <a:picLocks noChangeAspect="1"/>
          </p:cNvPicPr>
          <p:nvPr/>
        </p:nvPicPr>
        <p:blipFill rotWithShape="1">
          <a:blip r:embed="rId4"/>
          <a:srcRect l="15128" r="164" b="-5"/>
          <a:stretch/>
        </p:blipFill>
        <p:spPr>
          <a:xfrm>
            <a:off x="9124088" y="2590800"/>
            <a:ext cx="2378937" cy="1895758"/>
          </a:xfrm>
          <a:custGeom>
            <a:avLst/>
            <a:gdLst>
              <a:gd name="connsiteX0" fmla="*/ 0 w 2378937"/>
              <a:gd name="connsiteY0" fmla="*/ 0 h 1895758"/>
              <a:gd name="connsiteX1" fmla="*/ 2212869 w 2378937"/>
              <a:gd name="connsiteY1" fmla="*/ 0 h 1895758"/>
              <a:gd name="connsiteX2" fmla="*/ 2378937 w 2378937"/>
              <a:gd name="connsiteY2" fmla="*/ 166068 h 1895758"/>
              <a:gd name="connsiteX3" fmla="*/ 2378937 w 2378937"/>
              <a:gd name="connsiteY3" fmla="*/ 1895758 h 1895758"/>
              <a:gd name="connsiteX4" fmla="*/ 0 w 2378937"/>
              <a:gd name="connsiteY4" fmla="*/ 1895758 h 1895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58">
                <a:moveTo>
                  <a:pt x="0" y="0"/>
                </a:moveTo>
                <a:lnTo>
                  <a:pt x="2212869" y="0"/>
                </a:lnTo>
                <a:cubicBezTo>
                  <a:pt x="2304586" y="0"/>
                  <a:pt x="2378937" y="74351"/>
                  <a:pt x="2378937" y="166068"/>
                </a:cubicBezTo>
                <a:lnTo>
                  <a:pt x="2378937" y="1895758"/>
                </a:lnTo>
                <a:lnTo>
                  <a:pt x="0" y="1895758"/>
                </a:lnTo>
                <a:close/>
              </a:path>
            </a:pathLst>
          </a:cu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5" name="Picture 4"/>
          <p:cNvPicPr>
            <a:picLocks noChangeAspect="1"/>
          </p:cNvPicPr>
          <p:nvPr/>
        </p:nvPicPr>
        <p:blipFill rotWithShape="1">
          <a:blip r:embed="rId5"/>
          <a:srcRect l="20020" r="17238" b="2"/>
          <a:stretch/>
        </p:blipFill>
        <p:spPr>
          <a:xfrm>
            <a:off x="6745151" y="4486557"/>
            <a:ext cx="2378937" cy="1895760"/>
          </a:xfrm>
          <a:custGeom>
            <a:avLst/>
            <a:gdLst>
              <a:gd name="connsiteX0" fmla="*/ 0 w 2378937"/>
              <a:gd name="connsiteY0" fmla="*/ 0 h 1895760"/>
              <a:gd name="connsiteX1" fmla="*/ 2378937 w 2378937"/>
              <a:gd name="connsiteY1" fmla="*/ 0 h 1895760"/>
              <a:gd name="connsiteX2" fmla="*/ 2378937 w 2378937"/>
              <a:gd name="connsiteY2" fmla="*/ 1895760 h 1895760"/>
              <a:gd name="connsiteX3" fmla="*/ 166068 w 2378937"/>
              <a:gd name="connsiteY3" fmla="*/ 1895760 h 1895760"/>
              <a:gd name="connsiteX4" fmla="*/ 0 w 2378937"/>
              <a:gd name="connsiteY4" fmla="*/ 1729692 h 1895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60">
                <a:moveTo>
                  <a:pt x="0" y="0"/>
                </a:moveTo>
                <a:lnTo>
                  <a:pt x="2378937" y="0"/>
                </a:lnTo>
                <a:lnTo>
                  <a:pt x="2378937" y="1895760"/>
                </a:lnTo>
                <a:lnTo>
                  <a:pt x="166068" y="1895760"/>
                </a:lnTo>
                <a:cubicBezTo>
                  <a:pt x="74351" y="1895760"/>
                  <a:pt x="0" y="1821409"/>
                  <a:pt x="0" y="1729692"/>
                </a:cubicBez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7" name="Picture 6"/>
          <p:cNvPicPr>
            <a:picLocks noChangeAspect="1"/>
          </p:cNvPicPr>
          <p:nvPr/>
        </p:nvPicPr>
        <p:blipFill rotWithShape="1">
          <a:blip r:embed="rId6"/>
          <a:srcRect l="19299" r="17959" b="2"/>
          <a:stretch/>
        </p:blipFill>
        <p:spPr>
          <a:xfrm>
            <a:off x="9124088" y="4486555"/>
            <a:ext cx="2378937" cy="1895759"/>
          </a:xfrm>
          <a:custGeom>
            <a:avLst/>
            <a:gdLst>
              <a:gd name="connsiteX0" fmla="*/ 0 w 2378937"/>
              <a:gd name="connsiteY0" fmla="*/ 0 h 1895759"/>
              <a:gd name="connsiteX1" fmla="*/ 2378937 w 2378937"/>
              <a:gd name="connsiteY1" fmla="*/ 0 h 1895759"/>
              <a:gd name="connsiteX2" fmla="*/ 2378937 w 2378937"/>
              <a:gd name="connsiteY2" fmla="*/ 1729691 h 1895759"/>
              <a:gd name="connsiteX3" fmla="*/ 2212869 w 2378937"/>
              <a:gd name="connsiteY3" fmla="*/ 1895759 h 1895759"/>
              <a:gd name="connsiteX4" fmla="*/ 0 w 2378937"/>
              <a:gd name="connsiteY4" fmla="*/ 1895759 h 18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59">
                <a:moveTo>
                  <a:pt x="0" y="0"/>
                </a:moveTo>
                <a:lnTo>
                  <a:pt x="2378937" y="0"/>
                </a:lnTo>
                <a:lnTo>
                  <a:pt x="2378937" y="1729691"/>
                </a:lnTo>
                <a:cubicBezTo>
                  <a:pt x="2378937" y="1821408"/>
                  <a:pt x="2304586" y="1895759"/>
                  <a:pt x="2212869" y="1895759"/>
                </a:cubicBezTo>
                <a:lnTo>
                  <a:pt x="0" y="1895759"/>
                </a:ln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(1)</a:t>
            </a:r>
            <a:endParaRPr lang="en-US" b="1" dirty="0">
              <a:solidFill>
                <a:srgbClr val="8F0856"/>
              </a:solidFill>
            </a:endParaRPr>
          </a:p>
        </p:txBody>
      </p:sp>
      <p:sp>
        <p:nvSpPr>
          <p:cNvPr id="3" name="Content Placeholder 2"/>
          <p:cNvSpPr>
            <a:spLocks noGrp="1"/>
          </p:cNvSpPr>
          <p:nvPr>
            <p:ph idx="1"/>
          </p:nvPr>
        </p:nvSpPr>
        <p:spPr>
          <a:xfrm>
            <a:off x="1484311" y="2035725"/>
            <a:ext cx="4602585" cy="3755475"/>
          </a:xfrm>
        </p:spPr>
        <p:txBody>
          <a:bodyPr>
            <a:normAutofit fontScale="92500" lnSpcReduction="10000"/>
          </a:bodyPr>
          <a:lstStyle/>
          <a:p>
            <a:r>
              <a:rPr lang="en-US" dirty="0" smtClean="0"/>
              <a:t>CDAT </a:t>
            </a:r>
            <a:r>
              <a:rPr lang="en-US" dirty="0"/>
              <a:t>is advanced and efficiently handle-able analysis </a:t>
            </a:r>
            <a:r>
              <a:rPr lang="en-US" dirty="0" smtClean="0"/>
              <a:t>tool</a:t>
            </a:r>
          </a:p>
          <a:p>
            <a:endParaRPr lang="en-US" dirty="0"/>
          </a:p>
          <a:p>
            <a:r>
              <a:rPr lang="en-US" dirty="0" smtClean="0"/>
              <a:t>A </a:t>
            </a:r>
            <a:r>
              <a:rPr lang="en-US" dirty="0"/>
              <a:t>foundation of robust tutorials and examples to enable rapid prototyping and </a:t>
            </a:r>
            <a:r>
              <a:rPr lang="en-US" dirty="0" smtClean="0"/>
              <a:t>development</a:t>
            </a:r>
          </a:p>
          <a:p>
            <a:endParaRPr lang="en-US" dirty="0"/>
          </a:p>
          <a:p>
            <a:r>
              <a:rPr lang="en-US" dirty="0">
                <a:sym typeface="Wingdings"/>
              </a:rPr>
              <a:t>Enable CDAT capabilities in geosciences, beyond BER</a:t>
            </a:r>
          </a:p>
          <a:p>
            <a:endParaRPr lang="en-US" dirty="0"/>
          </a:p>
        </p:txBody>
      </p:sp>
      <p:pic>
        <p:nvPicPr>
          <p:cNvPr id="9" name="Picture 8"/>
          <p:cNvPicPr>
            <a:picLocks noChangeAspect="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8409164" y="1584148"/>
            <a:ext cx="1429847" cy="671101"/>
          </a:xfrm>
          <a:prstGeom prst="rect">
            <a:avLst/>
          </a:prstGeom>
        </p:spPr>
      </p:pic>
    </p:spTree>
    <p:extLst>
      <p:ext uri="{BB962C8B-B14F-4D97-AF65-F5344CB8AC3E}">
        <p14:creationId xmlns:p14="http://schemas.microsoft.com/office/powerpoint/2010/main" val="20876814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
            <a:ext cx="10018713" cy="1000133"/>
          </a:xfrm>
          <a:effectLst/>
        </p:spPr>
        <p:txBody>
          <a:bodyPr>
            <a:normAutofit/>
          </a:bodyPr>
          <a:lstStyle/>
          <a:p>
            <a:r>
              <a:rPr lang="en-US" b="1" dirty="0">
                <a:solidFill>
                  <a:srgbClr val="8F0856"/>
                </a:solidFill>
              </a:rPr>
              <a:t>Scientific analysis </a:t>
            </a:r>
            <a:r>
              <a:rPr lang="en-US" b="1" dirty="0" smtClean="0">
                <a:solidFill>
                  <a:srgbClr val="8F0856"/>
                </a:solidFill>
              </a:rPr>
              <a:t>examples (2)</a:t>
            </a:r>
            <a:endParaRPr lang="en-US" b="1" dirty="0">
              <a:solidFill>
                <a:srgbClr val="8F0856"/>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0688" y="1000134"/>
            <a:ext cx="3230272" cy="5809876"/>
          </a:xfrm>
          <a:prstGeom prst="rect">
            <a:avLst/>
          </a:prstGeom>
        </p:spPr>
      </p:pic>
      <p:sp>
        <p:nvSpPr>
          <p:cNvPr id="5" name="TextBox 4"/>
          <p:cNvSpPr txBox="1"/>
          <p:nvPr/>
        </p:nvSpPr>
        <p:spPr>
          <a:xfrm>
            <a:off x="5633545" y="6157828"/>
            <a:ext cx="3719416" cy="369332"/>
          </a:xfrm>
          <a:prstGeom prst="rect">
            <a:avLst/>
          </a:prstGeom>
          <a:noFill/>
        </p:spPr>
        <p:txBody>
          <a:bodyPr wrap="none" rtlCol="0">
            <a:spAutoFit/>
          </a:bodyPr>
          <a:lstStyle/>
          <a:p>
            <a:r>
              <a:rPr lang="en-US" b="1" dirty="0">
                <a:hlinkClick r:id="rId4"/>
              </a:rPr>
              <a:t>https://</a:t>
            </a:r>
            <a:r>
              <a:rPr lang="en-US" b="1" dirty="0" smtClean="0">
                <a:hlinkClick r:id="rId4"/>
              </a:rPr>
              <a:t>uvcdat.llnl.gov/gallery.html</a:t>
            </a:r>
            <a:r>
              <a:rPr lang="en-US" b="1" dirty="0" smtClean="0"/>
              <a:t> </a:t>
            </a:r>
            <a:endParaRPr lang="en-US" b="1" dirty="0"/>
          </a:p>
        </p:txBody>
      </p:sp>
      <p:sp>
        <p:nvSpPr>
          <p:cNvPr id="7" name="Content Placeholder 2"/>
          <p:cNvSpPr txBox="1">
            <a:spLocks/>
          </p:cNvSpPr>
          <p:nvPr/>
        </p:nvSpPr>
        <p:spPr>
          <a:xfrm>
            <a:off x="5633545" y="2666999"/>
            <a:ext cx="5869478" cy="312420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None/>
            </a:pPr>
            <a:r>
              <a:rPr lang="en-US" dirty="0">
                <a:sym typeface="Wingdings"/>
              </a:rPr>
              <a:t>Examples of f</a:t>
            </a:r>
            <a:r>
              <a:rPr lang="en-US" dirty="0"/>
              <a:t>requently repeated analyses:</a:t>
            </a:r>
            <a:endParaRPr lang="en-US" dirty="0" smtClean="0"/>
          </a:p>
          <a:p>
            <a:pPr lvl="1"/>
            <a:r>
              <a:rPr lang="en-US" dirty="0" smtClean="0"/>
              <a:t>Seasonal climatology / anomaly</a:t>
            </a:r>
          </a:p>
          <a:p>
            <a:pPr lvl="1"/>
            <a:r>
              <a:rPr lang="en-US" dirty="0" smtClean="0"/>
              <a:t>EOF analysis</a:t>
            </a:r>
          </a:p>
          <a:p>
            <a:pPr lvl="1"/>
            <a:r>
              <a:rPr lang="en-US" dirty="0" smtClean="0"/>
              <a:t>Running average</a:t>
            </a:r>
          </a:p>
          <a:p>
            <a:pPr lvl="1"/>
            <a:r>
              <a:rPr lang="en-US" dirty="0" err="1" smtClean="0"/>
              <a:t>Hovmoller</a:t>
            </a:r>
            <a:r>
              <a:rPr lang="en-US" dirty="0" smtClean="0"/>
              <a:t> </a:t>
            </a:r>
            <a:r>
              <a:rPr lang="en-US" dirty="0"/>
              <a:t>&amp;</a:t>
            </a:r>
            <a:r>
              <a:rPr lang="en-US" dirty="0" smtClean="0"/>
              <a:t> Taylor Diagram</a:t>
            </a:r>
          </a:p>
          <a:p>
            <a:pPr lvl="1"/>
            <a:r>
              <a:rPr lang="en-US" dirty="0" smtClean="0"/>
              <a:t>Multi-model ensemble</a:t>
            </a:r>
          </a:p>
          <a:p>
            <a:pPr lvl="1"/>
            <a:r>
              <a:rPr lang="en-US" dirty="0" err="1" smtClean="0"/>
              <a:t>Etc</a:t>
            </a:r>
            <a:endParaRPr lang="en-US" dirty="0" smtClean="0"/>
          </a:p>
        </p:txBody>
      </p:sp>
      <p:pic>
        <p:nvPicPr>
          <p:cNvPr id="6" name="Picture 5"/>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8409164" y="1584148"/>
            <a:ext cx="1429847" cy="671101"/>
          </a:xfrm>
          <a:prstGeom prst="rect">
            <a:avLst/>
          </a:prstGeom>
        </p:spPr>
      </p:pic>
    </p:spTree>
    <p:extLst>
      <p:ext uri="{BB962C8B-B14F-4D97-AF65-F5344CB8AC3E}">
        <p14:creationId xmlns:p14="http://schemas.microsoft.com/office/powerpoint/2010/main" val="210529129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9234</TotalTime>
  <Words>1588</Words>
  <Application>Microsoft Macintosh PowerPoint</Application>
  <PresentationFormat>Widescreen</PresentationFormat>
  <Paragraphs>290</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Corbel</vt:lpstr>
      <vt:lpstr>Helvetica</vt:lpstr>
      <vt:lpstr>MS PGothic</vt:lpstr>
      <vt:lpstr>Times New Roman</vt:lpstr>
      <vt:lpstr>Wingdings</vt:lpstr>
      <vt:lpstr>Arial</vt:lpstr>
      <vt:lpstr>Parallax</vt:lpstr>
      <vt:lpstr>ESGF Scientific Contributions   to Geoscience Research Communities</vt:lpstr>
      <vt:lpstr>ESGF software system and science integration</vt:lpstr>
      <vt:lpstr>Purpose</vt:lpstr>
      <vt:lpstr>Metrics for Model Evaluation (1)</vt:lpstr>
      <vt:lpstr>Metrics for Model Evaluation (2)</vt:lpstr>
      <vt:lpstr>Metrics for Model Evaluation (3)</vt:lpstr>
      <vt:lpstr>Metrics for Model Evaluation (4)</vt:lpstr>
      <vt:lpstr>Scientific analysis examples (1)</vt:lpstr>
      <vt:lpstr>Scientific analysis examples (2)</vt:lpstr>
      <vt:lpstr>Scientific analysis examples (3)</vt:lpstr>
      <vt:lpstr>Scientific analysis examples (4)</vt:lpstr>
      <vt:lpstr>Server-side visualization for Exploratory Analysis</vt:lpstr>
      <vt:lpstr>Documented examples for a diversity of geoscience communities</vt:lpstr>
      <vt:lpstr>Summary and future work</vt:lpstr>
      <vt:lpstr>PowerPoint Presentation</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Dean Williams</dc:creator>
  <cp:lastModifiedBy>Williams, Dean N.</cp:lastModifiedBy>
  <cp:revision>121</cp:revision>
  <cp:lastPrinted>2017-05-30T21:27:40Z</cp:lastPrinted>
  <dcterms:created xsi:type="dcterms:W3CDTF">2017-04-12T15:43:38Z</dcterms:created>
  <dcterms:modified xsi:type="dcterms:W3CDTF">2017-06-05T18:13:19Z</dcterms:modified>
</cp:coreProperties>
</file>

<file path=docProps/thumbnail.jpeg>
</file>